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25" r:id="rId3"/>
    <p:sldId id="261" r:id="rId4"/>
    <p:sldId id="286" r:id="rId5"/>
    <p:sldId id="314" r:id="rId6"/>
    <p:sldId id="319" r:id="rId7"/>
    <p:sldId id="320" r:id="rId8"/>
    <p:sldId id="326" r:id="rId9"/>
    <p:sldId id="327" r:id="rId10"/>
    <p:sldId id="310" r:id="rId11"/>
    <p:sldId id="287" r:id="rId12"/>
    <p:sldId id="316" r:id="rId13"/>
    <p:sldId id="296" r:id="rId14"/>
    <p:sldId id="315" r:id="rId15"/>
    <p:sldId id="313" r:id="rId16"/>
    <p:sldId id="305" r:id="rId17"/>
    <p:sldId id="292" r:id="rId18"/>
    <p:sldId id="274" r:id="rId19"/>
    <p:sldId id="275" r:id="rId20"/>
    <p:sldId id="321" r:id="rId21"/>
    <p:sldId id="276" r:id="rId22"/>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p:restoredTop sz="94694"/>
  </p:normalViewPr>
  <p:slideViewPr>
    <p:cSldViewPr snapToGrid="0" snapToObjects="1">
      <p:cViewPr varScale="1">
        <p:scale>
          <a:sx n="81" d="100"/>
          <a:sy n="81" d="100"/>
        </p:scale>
        <p:origin x="739" y="6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9" d="100"/>
          <a:sy n="99" d="100"/>
        </p:scale>
        <p:origin x="-277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5D1FD-5E02-4EDD-8836-2004990C5C1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70EAF0F-3509-40E7-82D4-B236E54C4FC9}">
      <dgm:prSet phldrT="[Text]" custT="1"/>
      <dgm:spPr/>
      <dgm:t>
        <a:bodyPr/>
        <a:lstStyle/>
        <a:p>
          <a:r>
            <a:rPr lang="en-US" sz="1100" dirty="0"/>
            <a:t>Prepare and submit protocols</a:t>
          </a:r>
        </a:p>
      </dgm:t>
    </dgm:pt>
    <dgm:pt modelId="{1ACEDEE7-1272-417C-A9CC-5A72B70B185C}" type="parTrans" cxnId="{38E8DA24-9252-4AC5-ADBC-239920B742F8}">
      <dgm:prSet/>
      <dgm:spPr/>
      <dgm:t>
        <a:bodyPr/>
        <a:lstStyle/>
        <a:p>
          <a:endParaRPr lang="en-US"/>
        </a:p>
      </dgm:t>
    </dgm:pt>
    <dgm:pt modelId="{B14ED02E-1321-4529-B490-DF11FCD01402}" type="sibTrans" cxnId="{38E8DA24-9252-4AC5-ADBC-239920B742F8}">
      <dgm:prSet/>
      <dgm:spPr/>
      <dgm:t>
        <a:bodyPr/>
        <a:lstStyle/>
        <a:p>
          <a:endParaRPr lang="en-US"/>
        </a:p>
      </dgm:t>
    </dgm:pt>
    <dgm:pt modelId="{FAF7D8DB-FDB6-4D4A-9B96-617F10A8D912}">
      <dgm:prSet phldrT="[Text]" custT="1"/>
      <dgm:spPr/>
      <dgm:t>
        <a:bodyPr/>
        <a:lstStyle/>
        <a:p>
          <a:r>
            <a:rPr lang="en-US" sz="1100" dirty="0"/>
            <a:t>Put dates of grant review on your calendar;  check status; p</a:t>
          </a:r>
          <a:r>
            <a:rPr lang="en-US" sz="1100" baseline="0" dirty="0"/>
            <a:t>rovide JIT information as requested; submit any late materials</a:t>
          </a:r>
          <a:endParaRPr lang="en-US" sz="1100" dirty="0"/>
        </a:p>
      </dgm:t>
    </dgm:pt>
    <dgm:pt modelId="{E684A118-4278-42A0-8468-51B3B377200E}" type="parTrans" cxnId="{A0DFA5A3-5DA2-481B-A46D-86116C50E0D3}">
      <dgm:prSet/>
      <dgm:spPr/>
      <dgm:t>
        <a:bodyPr/>
        <a:lstStyle/>
        <a:p>
          <a:endParaRPr lang="en-US"/>
        </a:p>
      </dgm:t>
    </dgm:pt>
    <dgm:pt modelId="{7A5E5EF0-C8AD-4A19-AEC9-DC6105ABF1BD}" type="sibTrans" cxnId="{A0DFA5A3-5DA2-481B-A46D-86116C50E0D3}">
      <dgm:prSet/>
      <dgm:spPr/>
      <dgm:t>
        <a:bodyPr/>
        <a:lstStyle/>
        <a:p>
          <a:endParaRPr lang="en-US"/>
        </a:p>
      </dgm:t>
    </dgm:pt>
    <dgm:pt modelId="{D69EA533-C19B-4BDB-AFFF-C9B7D1463AF3}">
      <dgm:prSet phldrT="[Text]" custT="1"/>
      <dgm:spPr/>
      <dgm:t>
        <a:bodyPr/>
        <a:lstStyle/>
        <a:p>
          <a:r>
            <a:rPr lang="en-US" sz="1100" baseline="0" dirty="0"/>
            <a:t>Work with post-award administrator on plan for labor and expense allocations over the first year of the project. Schedule calls for subs.</a:t>
          </a:r>
        </a:p>
      </dgm:t>
    </dgm:pt>
    <dgm:pt modelId="{0193BCB4-31E5-4CB0-9A59-73D805E2DEB7}" type="parTrans" cxnId="{F62B59EB-95A3-47F3-A272-742ECB296322}">
      <dgm:prSet/>
      <dgm:spPr/>
      <dgm:t>
        <a:bodyPr/>
        <a:lstStyle/>
        <a:p>
          <a:endParaRPr lang="en-US"/>
        </a:p>
      </dgm:t>
    </dgm:pt>
    <dgm:pt modelId="{7FC8DBB6-CD06-43DC-90FD-39FD6A8D8C9C}" type="sibTrans" cxnId="{F62B59EB-95A3-47F3-A272-742ECB296322}">
      <dgm:prSet/>
      <dgm:spPr/>
      <dgm:t>
        <a:bodyPr/>
        <a:lstStyle/>
        <a:p>
          <a:endParaRPr lang="en-US"/>
        </a:p>
      </dgm:t>
    </dgm:pt>
    <dgm:pt modelId="{53D4C931-DD32-4E52-B441-A25A24E1EEF6}">
      <dgm:prSet custT="1"/>
      <dgm:spPr/>
      <dgm:t>
        <a:bodyPr/>
        <a:lstStyle/>
        <a:p>
          <a:r>
            <a:rPr lang="en-US" sz="1100" baseline="0" dirty="0"/>
            <a:t>Receive award notice! Be sure to note all award terms,  conditions, and reporting requirements</a:t>
          </a:r>
        </a:p>
      </dgm:t>
    </dgm:pt>
    <dgm:pt modelId="{FDB74E70-2143-4769-9389-737582801017}" type="parTrans" cxnId="{FF2A7E7A-7B99-4CCF-A78A-63E1BB045DC0}">
      <dgm:prSet/>
      <dgm:spPr/>
      <dgm:t>
        <a:bodyPr/>
        <a:lstStyle/>
        <a:p>
          <a:endParaRPr lang="en-US"/>
        </a:p>
      </dgm:t>
    </dgm:pt>
    <dgm:pt modelId="{043AFB5C-C245-43FB-AE7E-02CA49251DEB}" type="sibTrans" cxnId="{FF2A7E7A-7B99-4CCF-A78A-63E1BB045DC0}">
      <dgm:prSet/>
      <dgm:spPr/>
      <dgm:t>
        <a:bodyPr/>
        <a:lstStyle/>
        <a:p>
          <a:endParaRPr lang="en-US"/>
        </a:p>
      </dgm:t>
    </dgm:pt>
    <dgm:pt modelId="{DB7DDA69-82D1-4F71-8704-3B6C2D9AB707}">
      <dgm:prSet custT="1"/>
      <dgm:spPr/>
      <dgm:t>
        <a:bodyPr/>
        <a:lstStyle/>
        <a:p>
          <a:r>
            <a:rPr lang="en-US" sz="1100" baseline="0" dirty="0"/>
            <a:t>Contact dept. pre-award contact to initiate fund set up; complete paperwork as needed.  Post jobs if needed. Notify subs</a:t>
          </a:r>
        </a:p>
      </dgm:t>
    </dgm:pt>
    <dgm:pt modelId="{B48C05BA-7BCB-4FC5-81E5-084E5F2EF6AA}" type="parTrans" cxnId="{7C6D68F8-C231-4D1C-B90C-4946E6576E50}">
      <dgm:prSet/>
      <dgm:spPr/>
      <dgm:t>
        <a:bodyPr/>
        <a:lstStyle/>
        <a:p>
          <a:endParaRPr lang="en-US"/>
        </a:p>
      </dgm:t>
    </dgm:pt>
    <dgm:pt modelId="{BDDD267D-2D4B-4055-AB1B-E05EF74AC362}" type="sibTrans" cxnId="{7C6D68F8-C231-4D1C-B90C-4946E6576E50}">
      <dgm:prSet/>
      <dgm:spPr/>
      <dgm:t>
        <a:bodyPr/>
        <a:lstStyle/>
        <a:p>
          <a:endParaRPr lang="en-US"/>
        </a:p>
      </dgm:t>
    </dgm:pt>
    <dgm:pt modelId="{5E29EBB6-53F8-4FAD-9E86-0F49848542E2}">
      <dgm:prSet custT="1"/>
      <dgm:spPr/>
      <dgm:t>
        <a:bodyPr/>
        <a:lstStyle/>
        <a:p>
          <a:r>
            <a:rPr lang="en-US" sz="1100" baseline="0" dirty="0"/>
            <a:t>Begin work on your project.  Request changes from sponsor as needed.  Comply with all reporting requirements. </a:t>
          </a:r>
        </a:p>
      </dgm:t>
    </dgm:pt>
    <dgm:pt modelId="{6E25A8A6-CEB7-4BBE-B124-EE94F249C097}" type="parTrans" cxnId="{BB9707D3-2166-405F-A626-5A07594980EF}">
      <dgm:prSet/>
      <dgm:spPr/>
      <dgm:t>
        <a:bodyPr/>
        <a:lstStyle/>
        <a:p>
          <a:endParaRPr lang="en-US"/>
        </a:p>
      </dgm:t>
    </dgm:pt>
    <dgm:pt modelId="{015CEA5A-E088-4905-9EF5-4BB6851907FD}" type="sibTrans" cxnId="{BB9707D3-2166-405F-A626-5A07594980EF}">
      <dgm:prSet/>
      <dgm:spPr/>
      <dgm:t>
        <a:bodyPr/>
        <a:lstStyle/>
        <a:p>
          <a:endParaRPr lang="en-US"/>
        </a:p>
      </dgm:t>
    </dgm:pt>
    <dgm:pt modelId="{99498698-EA55-4854-91CB-CB1D6ADD0E3F}">
      <dgm:prSet custT="1"/>
      <dgm:spPr/>
      <dgm:t>
        <a:bodyPr/>
        <a:lstStyle/>
        <a:p>
          <a:r>
            <a:rPr lang="en-US" sz="1100" baseline="0" dirty="0"/>
            <a:t>Think about your next project.  Good to space out grant submissions and seek funding from various sponsor types. </a:t>
          </a:r>
        </a:p>
      </dgm:t>
    </dgm:pt>
    <dgm:pt modelId="{4E0DC4EE-B377-4791-9EBE-D5D037E233E7}" type="parTrans" cxnId="{9373B2CE-6CF1-47F3-BF66-855F4046426A}">
      <dgm:prSet/>
      <dgm:spPr/>
      <dgm:t>
        <a:bodyPr/>
        <a:lstStyle/>
        <a:p>
          <a:endParaRPr lang="en-US"/>
        </a:p>
      </dgm:t>
    </dgm:pt>
    <dgm:pt modelId="{AB34F215-68E0-4991-B565-6A863C1139E0}" type="sibTrans" cxnId="{9373B2CE-6CF1-47F3-BF66-855F4046426A}">
      <dgm:prSet/>
      <dgm:spPr/>
      <dgm:t>
        <a:bodyPr/>
        <a:lstStyle/>
        <a:p>
          <a:endParaRPr lang="en-US"/>
        </a:p>
      </dgm:t>
    </dgm:pt>
    <dgm:pt modelId="{DAF67050-2544-408A-9161-A960EA3AD28B}" type="pres">
      <dgm:prSet presAssocID="{8DA5D1FD-5E02-4EDD-8836-2004990C5C19}" presName="Name0" presStyleCnt="0">
        <dgm:presLayoutVars>
          <dgm:dir/>
          <dgm:resizeHandles val="exact"/>
        </dgm:presLayoutVars>
      </dgm:prSet>
      <dgm:spPr/>
    </dgm:pt>
    <dgm:pt modelId="{9957DD57-D491-454C-88AB-C0CACDC6A480}" type="pres">
      <dgm:prSet presAssocID="{D70EAF0F-3509-40E7-82D4-B236E54C4FC9}" presName="composite" presStyleCnt="0"/>
      <dgm:spPr/>
    </dgm:pt>
    <dgm:pt modelId="{DD3487C8-BB49-4B74-B81B-EA9CE0EB771A}" type="pres">
      <dgm:prSet presAssocID="{D70EAF0F-3509-40E7-82D4-B236E54C4FC9}" presName="bgChev" presStyleLbl="node1" presStyleIdx="0" presStyleCnt="7" custScaleY="137894"/>
      <dgm:spPr/>
    </dgm:pt>
    <dgm:pt modelId="{8BC0D365-A681-4DB9-B1CF-6DA972096AF5}" type="pres">
      <dgm:prSet presAssocID="{D70EAF0F-3509-40E7-82D4-B236E54C4FC9}" presName="txNode" presStyleLbl="fgAcc1" presStyleIdx="0" presStyleCnt="7" custScaleX="114221" custScaleY="428424">
        <dgm:presLayoutVars>
          <dgm:bulletEnabled val="1"/>
        </dgm:presLayoutVars>
      </dgm:prSet>
      <dgm:spPr/>
    </dgm:pt>
    <dgm:pt modelId="{8099B3FE-B233-4D3A-86F3-BE33402A38A8}" type="pres">
      <dgm:prSet presAssocID="{B14ED02E-1321-4529-B490-DF11FCD01402}" presName="compositeSpace" presStyleCnt="0"/>
      <dgm:spPr/>
    </dgm:pt>
    <dgm:pt modelId="{10C40DAD-4A49-4D09-AA43-0D05AB9FB228}" type="pres">
      <dgm:prSet presAssocID="{FAF7D8DB-FDB6-4D4A-9B96-617F10A8D912}" presName="composite" presStyleCnt="0"/>
      <dgm:spPr/>
    </dgm:pt>
    <dgm:pt modelId="{164B30B2-21B2-4476-9E5A-EC71ABED9F70}" type="pres">
      <dgm:prSet presAssocID="{FAF7D8DB-FDB6-4D4A-9B96-617F10A8D912}" presName="bgChev" presStyleLbl="node1" presStyleIdx="1" presStyleCnt="7" custScaleY="130871"/>
      <dgm:spPr/>
    </dgm:pt>
    <dgm:pt modelId="{4E8EB70B-7513-4716-9581-EBD639BC11EF}" type="pres">
      <dgm:prSet presAssocID="{FAF7D8DB-FDB6-4D4A-9B96-617F10A8D912}" presName="txNode" presStyleLbl="fgAcc1" presStyleIdx="1" presStyleCnt="7" custScaleX="117670" custScaleY="645843">
        <dgm:presLayoutVars>
          <dgm:bulletEnabled val="1"/>
        </dgm:presLayoutVars>
      </dgm:prSet>
      <dgm:spPr/>
    </dgm:pt>
    <dgm:pt modelId="{73A53399-8349-4976-99C6-53115F85BA76}" type="pres">
      <dgm:prSet presAssocID="{7A5E5EF0-C8AD-4A19-AEC9-DC6105ABF1BD}" presName="compositeSpace" presStyleCnt="0"/>
      <dgm:spPr/>
    </dgm:pt>
    <dgm:pt modelId="{7E0B6F1F-D76A-4573-9857-53DD0537FF50}" type="pres">
      <dgm:prSet presAssocID="{53D4C931-DD32-4E52-B441-A25A24E1EEF6}" presName="composite" presStyleCnt="0"/>
      <dgm:spPr/>
    </dgm:pt>
    <dgm:pt modelId="{0C61200D-3F16-497C-90EE-62E9DE74C7BA}" type="pres">
      <dgm:prSet presAssocID="{53D4C931-DD32-4E52-B441-A25A24E1EEF6}" presName="bgChev" presStyleLbl="node1" presStyleIdx="2" presStyleCnt="7" custScaleY="127359"/>
      <dgm:spPr/>
    </dgm:pt>
    <dgm:pt modelId="{E901CE3F-CBAC-4ED4-8D36-A7DB7BCEAD1A}" type="pres">
      <dgm:prSet presAssocID="{53D4C931-DD32-4E52-B441-A25A24E1EEF6}" presName="txNode" presStyleLbl="fgAcc1" presStyleIdx="2" presStyleCnt="7" custScaleX="127279" custScaleY="472610">
        <dgm:presLayoutVars>
          <dgm:bulletEnabled val="1"/>
        </dgm:presLayoutVars>
      </dgm:prSet>
      <dgm:spPr/>
    </dgm:pt>
    <dgm:pt modelId="{82D5AFE2-5387-497D-BDAD-021614FBE046}" type="pres">
      <dgm:prSet presAssocID="{043AFB5C-C245-43FB-AE7E-02CA49251DEB}" presName="compositeSpace" presStyleCnt="0"/>
      <dgm:spPr/>
    </dgm:pt>
    <dgm:pt modelId="{63DFC18A-4E2C-4FBF-995C-A0D62B97C3C8}" type="pres">
      <dgm:prSet presAssocID="{DB7DDA69-82D1-4F71-8704-3B6C2D9AB707}" presName="composite" presStyleCnt="0"/>
      <dgm:spPr/>
    </dgm:pt>
    <dgm:pt modelId="{EC1F9004-282F-4E0E-8CC9-ED5D89CC5D77}" type="pres">
      <dgm:prSet presAssocID="{DB7DDA69-82D1-4F71-8704-3B6C2D9AB707}" presName="bgChev" presStyleLbl="node1" presStyleIdx="3" presStyleCnt="7" custScaleY="123847"/>
      <dgm:spPr/>
    </dgm:pt>
    <dgm:pt modelId="{D064F94A-6C09-4872-B098-13C759D864D4}" type="pres">
      <dgm:prSet presAssocID="{DB7DDA69-82D1-4F71-8704-3B6C2D9AB707}" presName="txNode" presStyleLbl="fgAcc1" presStyleIdx="3" presStyleCnt="7" custScaleX="115231" custScaleY="467728">
        <dgm:presLayoutVars>
          <dgm:bulletEnabled val="1"/>
        </dgm:presLayoutVars>
      </dgm:prSet>
      <dgm:spPr/>
    </dgm:pt>
    <dgm:pt modelId="{5D90E442-38F0-4567-B3C0-A9D8EDA6119B}" type="pres">
      <dgm:prSet presAssocID="{BDDD267D-2D4B-4055-AB1B-E05EF74AC362}" presName="compositeSpace" presStyleCnt="0"/>
      <dgm:spPr/>
    </dgm:pt>
    <dgm:pt modelId="{8B755EC1-719F-4C56-A429-9DDC7DFFAB14}" type="pres">
      <dgm:prSet presAssocID="{D69EA533-C19B-4BDB-AFFF-C9B7D1463AF3}" presName="composite" presStyleCnt="0"/>
      <dgm:spPr/>
    </dgm:pt>
    <dgm:pt modelId="{0465B909-E5B0-40CB-8528-05372179B08B}" type="pres">
      <dgm:prSet presAssocID="{D69EA533-C19B-4BDB-AFFF-C9B7D1463AF3}" presName="bgChev" presStyleLbl="node1" presStyleIdx="4" presStyleCnt="7" custScaleY="123847"/>
      <dgm:spPr/>
    </dgm:pt>
    <dgm:pt modelId="{579D1F5B-5E74-41D1-A7FD-250BEF0A219D}" type="pres">
      <dgm:prSet presAssocID="{D69EA533-C19B-4BDB-AFFF-C9B7D1463AF3}" presName="txNode" presStyleLbl="fgAcc1" presStyleIdx="4" presStyleCnt="7" custScaleX="117266" custScaleY="564493">
        <dgm:presLayoutVars>
          <dgm:bulletEnabled val="1"/>
        </dgm:presLayoutVars>
      </dgm:prSet>
      <dgm:spPr/>
    </dgm:pt>
    <dgm:pt modelId="{BBD960FC-6E3A-4D0D-92A4-884AD0584E39}" type="pres">
      <dgm:prSet presAssocID="{7FC8DBB6-CD06-43DC-90FD-39FD6A8D8C9C}" presName="compositeSpace" presStyleCnt="0"/>
      <dgm:spPr/>
    </dgm:pt>
    <dgm:pt modelId="{F81DE79B-7D3D-45C1-B868-DA4A21E1632A}" type="pres">
      <dgm:prSet presAssocID="{5E29EBB6-53F8-4FAD-9E86-0F49848542E2}" presName="composite" presStyleCnt="0"/>
      <dgm:spPr/>
    </dgm:pt>
    <dgm:pt modelId="{D05EFE74-6313-47D8-A740-EA55B364DA3E}" type="pres">
      <dgm:prSet presAssocID="{5E29EBB6-53F8-4FAD-9E86-0F49848542E2}" presName="bgChev" presStyleLbl="node1" presStyleIdx="5" presStyleCnt="7" custScaleY="127359"/>
      <dgm:spPr/>
    </dgm:pt>
    <dgm:pt modelId="{76162F07-852A-4F02-90A2-3258400ADFC5}" type="pres">
      <dgm:prSet presAssocID="{5E29EBB6-53F8-4FAD-9E86-0F49848542E2}" presName="txNode" presStyleLbl="fgAcc1" presStyleIdx="5" presStyleCnt="7" custScaleX="126926" custScaleY="536368">
        <dgm:presLayoutVars>
          <dgm:bulletEnabled val="1"/>
        </dgm:presLayoutVars>
      </dgm:prSet>
      <dgm:spPr/>
    </dgm:pt>
    <dgm:pt modelId="{25E450A3-C82F-42BB-86E9-4096A9F7D41A}" type="pres">
      <dgm:prSet presAssocID="{015CEA5A-E088-4905-9EF5-4BB6851907FD}" presName="compositeSpace" presStyleCnt="0"/>
      <dgm:spPr/>
    </dgm:pt>
    <dgm:pt modelId="{1B2B2CCA-59E7-4B79-8E4F-F67EEF5B8128}" type="pres">
      <dgm:prSet presAssocID="{99498698-EA55-4854-91CB-CB1D6ADD0E3F}" presName="composite" presStyleCnt="0"/>
      <dgm:spPr/>
    </dgm:pt>
    <dgm:pt modelId="{19B4BEBD-9FAA-45CF-969E-AEEE2F3F178B}" type="pres">
      <dgm:prSet presAssocID="{99498698-EA55-4854-91CB-CB1D6ADD0E3F}" presName="bgChev" presStyleLbl="node1" presStyleIdx="6" presStyleCnt="7" custScaleY="123847"/>
      <dgm:spPr/>
    </dgm:pt>
    <dgm:pt modelId="{C03FB6CB-05E1-4210-A190-8AD6B7FD3243}" type="pres">
      <dgm:prSet presAssocID="{99498698-EA55-4854-91CB-CB1D6ADD0E3F}" presName="txNode" presStyleLbl="fgAcc1" presStyleIdx="6" presStyleCnt="7" custScaleX="116379" custScaleY="546276">
        <dgm:presLayoutVars>
          <dgm:bulletEnabled val="1"/>
        </dgm:presLayoutVars>
      </dgm:prSet>
      <dgm:spPr/>
    </dgm:pt>
  </dgm:ptLst>
  <dgm:cxnLst>
    <dgm:cxn modelId="{C59E5E1C-0A72-4231-AEE1-815EC7C73105}" type="presOf" srcId="{DB7DDA69-82D1-4F71-8704-3B6C2D9AB707}" destId="{D064F94A-6C09-4872-B098-13C759D864D4}" srcOrd="0" destOrd="0" presId="urn:microsoft.com/office/officeart/2005/8/layout/chevronAccent+Icon"/>
    <dgm:cxn modelId="{38E8DA24-9252-4AC5-ADBC-239920B742F8}" srcId="{8DA5D1FD-5E02-4EDD-8836-2004990C5C19}" destId="{D70EAF0F-3509-40E7-82D4-B236E54C4FC9}" srcOrd="0" destOrd="0" parTransId="{1ACEDEE7-1272-417C-A9CC-5A72B70B185C}" sibTransId="{B14ED02E-1321-4529-B490-DF11FCD01402}"/>
    <dgm:cxn modelId="{43A29441-7E59-4E97-8A71-320B533F5420}" type="presOf" srcId="{53D4C931-DD32-4E52-B441-A25A24E1EEF6}" destId="{E901CE3F-CBAC-4ED4-8D36-A7DB7BCEAD1A}" srcOrd="0" destOrd="0" presId="urn:microsoft.com/office/officeart/2005/8/layout/chevronAccent+Icon"/>
    <dgm:cxn modelId="{95636E6F-3527-44B0-8454-F6D5F06B010D}" type="presOf" srcId="{FAF7D8DB-FDB6-4D4A-9B96-617F10A8D912}" destId="{4E8EB70B-7513-4716-9581-EBD639BC11EF}" srcOrd="0" destOrd="0" presId="urn:microsoft.com/office/officeart/2005/8/layout/chevronAccent+Icon"/>
    <dgm:cxn modelId="{094BC178-421A-4637-9376-4EDFAD688A7C}" type="presOf" srcId="{99498698-EA55-4854-91CB-CB1D6ADD0E3F}" destId="{C03FB6CB-05E1-4210-A190-8AD6B7FD3243}" srcOrd="0" destOrd="0" presId="urn:microsoft.com/office/officeart/2005/8/layout/chevronAccent+Icon"/>
    <dgm:cxn modelId="{FF2A7E7A-7B99-4CCF-A78A-63E1BB045DC0}" srcId="{8DA5D1FD-5E02-4EDD-8836-2004990C5C19}" destId="{53D4C931-DD32-4E52-B441-A25A24E1EEF6}" srcOrd="2" destOrd="0" parTransId="{FDB74E70-2143-4769-9389-737582801017}" sibTransId="{043AFB5C-C245-43FB-AE7E-02CA49251DEB}"/>
    <dgm:cxn modelId="{A0DFA5A3-5DA2-481B-A46D-86116C50E0D3}" srcId="{8DA5D1FD-5E02-4EDD-8836-2004990C5C19}" destId="{FAF7D8DB-FDB6-4D4A-9B96-617F10A8D912}" srcOrd="1" destOrd="0" parTransId="{E684A118-4278-42A0-8468-51B3B377200E}" sibTransId="{7A5E5EF0-C8AD-4A19-AEC9-DC6105ABF1BD}"/>
    <dgm:cxn modelId="{9373B2CE-6CF1-47F3-BF66-855F4046426A}" srcId="{8DA5D1FD-5E02-4EDD-8836-2004990C5C19}" destId="{99498698-EA55-4854-91CB-CB1D6ADD0E3F}" srcOrd="6" destOrd="0" parTransId="{4E0DC4EE-B377-4791-9EBE-D5D037E233E7}" sibTransId="{AB34F215-68E0-4991-B565-6A863C1139E0}"/>
    <dgm:cxn modelId="{BB9707D3-2166-405F-A626-5A07594980EF}" srcId="{8DA5D1FD-5E02-4EDD-8836-2004990C5C19}" destId="{5E29EBB6-53F8-4FAD-9E86-0F49848542E2}" srcOrd="5" destOrd="0" parTransId="{6E25A8A6-CEB7-4BBE-B124-EE94F249C097}" sibTransId="{015CEA5A-E088-4905-9EF5-4BB6851907FD}"/>
    <dgm:cxn modelId="{D6EC69E4-CA1F-49E2-8F44-A24E3D42B8C3}" type="presOf" srcId="{5E29EBB6-53F8-4FAD-9E86-0F49848542E2}" destId="{76162F07-852A-4F02-90A2-3258400ADFC5}" srcOrd="0" destOrd="0" presId="urn:microsoft.com/office/officeart/2005/8/layout/chevronAccent+Icon"/>
    <dgm:cxn modelId="{444069E6-5E25-42AA-BCE6-6F744C14ED41}" type="presOf" srcId="{D70EAF0F-3509-40E7-82D4-B236E54C4FC9}" destId="{8BC0D365-A681-4DB9-B1CF-6DA972096AF5}" srcOrd="0" destOrd="0" presId="urn:microsoft.com/office/officeart/2005/8/layout/chevronAccent+Icon"/>
    <dgm:cxn modelId="{F62B59EB-95A3-47F3-A272-742ECB296322}" srcId="{8DA5D1FD-5E02-4EDD-8836-2004990C5C19}" destId="{D69EA533-C19B-4BDB-AFFF-C9B7D1463AF3}" srcOrd="4" destOrd="0" parTransId="{0193BCB4-31E5-4CB0-9A59-73D805E2DEB7}" sibTransId="{7FC8DBB6-CD06-43DC-90FD-39FD6A8D8C9C}"/>
    <dgm:cxn modelId="{45B51CF7-835A-4391-81F6-2F2F28A52314}" type="presOf" srcId="{D69EA533-C19B-4BDB-AFFF-C9B7D1463AF3}" destId="{579D1F5B-5E74-41D1-A7FD-250BEF0A219D}" srcOrd="0" destOrd="0" presId="urn:microsoft.com/office/officeart/2005/8/layout/chevronAccent+Icon"/>
    <dgm:cxn modelId="{7C6D68F8-C231-4D1C-B90C-4946E6576E50}" srcId="{8DA5D1FD-5E02-4EDD-8836-2004990C5C19}" destId="{DB7DDA69-82D1-4F71-8704-3B6C2D9AB707}" srcOrd="3" destOrd="0" parTransId="{B48C05BA-7BCB-4FC5-81E5-084E5F2EF6AA}" sibTransId="{BDDD267D-2D4B-4055-AB1B-E05EF74AC362}"/>
    <dgm:cxn modelId="{84EC99FA-946A-4B95-A625-547BB5998F0B}" type="presOf" srcId="{8DA5D1FD-5E02-4EDD-8836-2004990C5C19}" destId="{DAF67050-2544-408A-9161-A960EA3AD28B}" srcOrd="0" destOrd="0" presId="urn:microsoft.com/office/officeart/2005/8/layout/chevronAccent+Icon"/>
    <dgm:cxn modelId="{3970C238-7212-4956-808D-7B4BA538116C}" type="presParOf" srcId="{DAF67050-2544-408A-9161-A960EA3AD28B}" destId="{9957DD57-D491-454C-88AB-C0CACDC6A480}" srcOrd="0" destOrd="0" presId="urn:microsoft.com/office/officeart/2005/8/layout/chevronAccent+Icon"/>
    <dgm:cxn modelId="{27D729EB-C9A7-41E5-ACF7-F35E15F2432F}" type="presParOf" srcId="{9957DD57-D491-454C-88AB-C0CACDC6A480}" destId="{DD3487C8-BB49-4B74-B81B-EA9CE0EB771A}" srcOrd="0" destOrd="0" presId="urn:microsoft.com/office/officeart/2005/8/layout/chevronAccent+Icon"/>
    <dgm:cxn modelId="{2D7F9221-8ACF-4EF5-8082-5580E8168360}" type="presParOf" srcId="{9957DD57-D491-454C-88AB-C0CACDC6A480}" destId="{8BC0D365-A681-4DB9-B1CF-6DA972096AF5}" srcOrd="1" destOrd="0" presId="urn:microsoft.com/office/officeart/2005/8/layout/chevronAccent+Icon"/>
    <dgm:cxn modelId="{FD3660FA-25AB-45BB-93E8-1B47B2A5221E}" type="presParOf" srcId="{DAF67050-2544-408A-9161-A960EA3AD28B}" destId="{8099B3FE-B233-4D3A-86F3-BE33402A38A8}" srcOrd="1" destOrd="0" presId="urn:microsoft.com/office/officeart/2005/8/layout/chevronAccent+Icon"/>
    <dgm:cxn modelId="{698C2A17-1BF9-42AF-BAFA-190818ADEA76}" type="presParOf" srcId="{DAF67050-2544-408A-9161-A960EA3AD28B}" destId="{10C40DAD-4A49-4D09-AA43-0D05AB9FB228}" srcOrd="2" destOrd="0" presId="urn:microsoft.com/office/officeart/2005/8/layout/chevronAccent+Icon"/>
    <dgm:cxn modelId="{02C6BE2F-BB31-4545-BEC6-D92947904642}" type="presParOf" srcId="{10C40DAD-4A49-4D09-AA43-0D05AB9FB228}" destId="{164B30B2-21B2-4476-9E5A-EC71ABED9F70}" srcOrd="0" destOrd="0" presId="urn:microsoft.com/office/officeart/2005/8/layout/chevronAccent+Icon"/>
    <dgm:cxn modelId="{30F16FDD-84B8-4E66-96D8-B5BB64CE7AE1}" type="presParOf" srcId="{10C40DAD-4A49-4D09-AA43-0D05AB9FB228}" destId="{4E8EB70B-7513-4716-9581-EBD639BC11EF}" srcOrd="1" destOrd="0" presId="urn:microsoft.com/office/officeart/2005/8/layout/chevronAccent+Icon"/>
    <dgm:cxn modelId="{2F090486-2659-47AF-A9C2-90DABF45C9F3}" type="presParOf" srcId="{DAF67050-2544-408A-9161-A960EA3AD28B}" destId="{73A53399-8349-4976-99C6-53115F85BA76}" srcOrd="3" destOrd="0" presId="urn:microsoft.com/office/officeart/2005/8/layout/chevronAccent+Icon"/>
    <dgm:cxn modelId="{9AD7FC7F-8BD7-4E13-862A-E7E0C9DE3B6E}" type="presParOf" srcId="{DAF67050-2544-408A-9161-A960EA3AD28B}" destId="{7E0B6F1F-D76A-4573-9857-53DD0537FF50}" srcOrd="4" destOrd="0" presId="urn:microsoft.com/office/officeart/2005/8/layout/chevronAccent+Icon"/>
    <dgm:cxn modelId="{08056669-F826-48F0-96A4-7DC56B7AE8CE}" type="presParOf" srcId="{7E0B6F1F-D76A-4573-9857-53DD0537FF50}" destId="{0C61200D-3F16-497C-90EE-62E9DE74C7BA}" srcOrd="0" destOrd="0" presId="urn:microsoft.com/office/officeart/2005/8/layout/chevronAccent+Icon"/>
    <dgm:cxn modelId="{DBBBD580-412A-41DC-8EAD-8957C7C295B2}" type="presParOf" srcId="{7E0B6F1F-D76A-4573-9857-53DD0537FF50}" destId="{E901CE3F-CBAC-4ED4-8D36-A7DB7BCEAD1A}" srcOrd="1" destOrd="0" presId="urn:microsoft.com/office/officeart/2005/8/layout/chevronAccent+Icon"/>
    <dgm:cxn modelId="{100B4871-24B3-4914-8AFD-0B49EAC06B79}" type="presParOf" srcId="{DAF67050-2544-408A-9161-A960EA3AD28B}" destId="{82D5AFE2-5387-497D-BDAD-021614FBE046}" srcOrd="5" destOrd="0" presId="urn:microsoft.com/office/officeart/2005/8/layout/chevronAccent+Icon"/>
    <dgm:cxn modelId="{3CD38DE7-7570-4E50-8A09-316546429BFA}" type="presParOf" srcId="{DAF67050-2544-408A-9161-A960EA3AD28B}" destId="{63DFC18A-4E2C-4FBF-995C-A0D62B97C3C8}" srcOrd="6" destOrd="0" presId="urn:microsoft.com/office/officeart/2005/8/layout/chevronAccent+Icon"/>
    <dgm:cxn modelId="{9B7E9991-CCE1-4254-95B9-F499552556DE}" type="presParOf" srcId="{63DFC18A-4E2C-4FBF-995C-A0D62B97C3C8}" destId="{EC1F9004-282F-4E0E-8CC9-ED5D89CC5D77}" srcOrd="0" destOrd="0" presId="urn:microsoft.com/office/officeart/2005/8/layout/chevronAccent+Icon"/>
    <dgm:cxn modelId="{92A3BCD3-016B-4E63-850E-141F459A52C5}" type="presParOf" srcId="{63DFC18A-4E2C-4FBF-995C-A0D62B97C3C8}" destId="{D064F94A-6C09-4872-B098-13C759D864D4}" srcOrd="1" destOrd="0" presId="urn:microsoft.com/office/officeart/2005/8/layout/chevronAccent+Icon"/>
    <dgm:cxn modelId="{0C8E3523-9070-41DE-A074-694AF2AAE8A2}" type="presParOf" srcId="{DAF67050-2544-408A-9161-A960EA3AD28B}" destId="{5D90E442-38F0-4567-B3C0-A9D8EDA6119B}" srcOrd="7" destOrd="0" presId="urn:microsoft.com/office/officeart/2005/8/layout/chevronAccent+Icon"/>
    <dgm:cxn modelId="{06A20807-4DCC-429C-BDAD-D8085F4904E1}" type="presParOf" srcId="{DAF67050-2544-408A-9161-A960EA3AD28B}" destId="{8B755EC1-719F-4C56-A429-9DDC7DFFAB14}" srcOrd="8" destOrd="0" presId="urn:microsoft.com/office/officeart/2005/8/layout/chevronAccent+Icon"/>
    <dgm:cxn modelId="{CD419EAB-323A-45F8-B090-7BCA820E3F78}" type="presParOf" srcId="{8B755EC1-719F-4C56-A429-9DDC7DFFAB14}" destId="{0465B909-E5B0-40CB-8528-05372179B08B}" srcOrd="0" destOrd="0" presId="urn:microsoft.com/office/officeart/2005/8/layout/chevronAccent+Icon"/>
    <dgm:cxn modelId="{CFF10D6E-7433-471C-8612-EDF62BA41A06}" type="presParOf" srcId="{8B755EC1-719F-4C56-A429-9DDC7DFFAB14}" destId="{579D1F5B-5E74-41D1-A7FD-250BEF0A219D}" srcOrd="1" destOrd="0" presId="urn:microsoft.com/office/officeart/2005/8/layout/chevronAccent+Icon"/>
    <dgm:cxn modelId="{20BD466E-3B07-451D-A547-F92515C67E21}" type="presParOf" srcId="{DAF67050-2544-408A-9161-A960EA3AD28B}" destId="{BBD960FC-6E3A-4D0D-92A4-884AD0584E39}" srcOrd="9" destOrd="0" presId="urn:microsoft.com/office/officeart/2005/8/layout/chevronAccent+Icon"/>
    <dgm:cxn modelId="{C270678F-CEE5-49AC-A1A4-2E27C0687EC6}" type="presParOf" srcId="{DAF67050-2544-408A-9161-A960EA3AD28B}" destId="{F81DE79B-7D3D-45C1-B868-DA4A21E1632A}" srcOrd="10" destOrd="0" presId="urn:microsoft.com/office/officeart/2005/8/layout/chevronAccent+Icon"/>
    <dgm:cxn modelId="{8F060348-A80F-48FF-817D-407F0DF21C82}" type="presParOf" srcId="{F81DE79B-7D3D-45C1-B868-DA4A21E1632A}" destId="{D05EFE74-6313-47D8-A740-EA55B364DA3E}" srcOrd="0" destOrd="0" presId="urn:microsoft.com/office/officeart/2005/8/layout/chevronAccent+Icon"/>
    <dgm:cxn modelId="{F3E0D1E8-7A08-4B38-8CD5-9A73CED53F48}" type="presParOf" srcId="{F81DE79B-7D3D-45C1-B868-DA4A21E1632A}" destId="{76162F07-852A-4F02-90A2-3258400ADFC5}" srcOrd="1" destOrd="0" presId="urn:microsoft.com/office/officeart/2005/8/layout/chevronAccent+Icon"/>
    <dgm:cxn modelId="{AE1A8D71-0224-4DB5-AD26-457FCFE4F767}" type="presParOf" srcId="{DAF67050-2544-408A-9161-A960EA3AD28B}" destId="{25E450A3-C82F-42BB-86E9-4096A9F7D41A}" srcOrd="11" destOrd="0" presId="urn:microsoft.com/office/officeart/2005/8/layout/chevronAccent+Icon"/>
    <dgm:cxn modelId="{C49AACEF-FCF3-45DC-A552-A2ECBC78CAC8}" type="presParOf" srcId="{DAF67050-2544-408A-9161-A960EA3AD28B}" destId="{1B2B2CCA-59E7-4B79-8E4F-F67EEF5B8128}" srcOrd="12" destOrd="0" presId="urn:microsoft.com/office/officeart/2005/8/layout/chevronAccent+Icon"/>
    <dgm:cxn modelId="{5BD9BF96-5ABA-493E-9747-EFB06B2D927D}" type="presParOf" srcId="{1B2B2CCA-59E7-4B79-8E4F-F67EEF5B8128}" destId="{19B4BEBD-9FAA-45CF-969E-AEEE2F3F178B}" srcOrd="0" destOrd="0" presId="urn:microsoft.com/office/officeart/2005/8/layout/chevronAccent+Icon"/>
    <dgm:cxn modelId="{FF4B6C7F-C398-4ED9-B73D-FE905CA517CE}" type="presParOf" srcId="{1B2B2CCA-59E7-4B79-8E4F-F67EEF5B8128}" destId="{C03FB6CB-05E1-4210-A190-8AD6B7FD3243}"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487C8-BB49-4B74-B81B-EA9CE0EB771A}">
      <dsp:nvSpPr>
        <dsp:cNvPr id="0" name=""/>
        <dsp:cNvSpPr/>
      </dsp:nvSpPr>
      <dsp:spPr>
        <a:xfrm>
          <a:off x="2672" y="1311447"/>
          <a:ext cx="1230387" cy="65489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0D365-A681-4DB9-B1CF-6DA972096AF5}">
      <dsp:nvSpPr>
        <dsp:cNvPr id="0" name=""/>
        <dsp:cNvSpPr/>
      </dsp:nvSpPr>
      <dsp:spPr>
        <a:xfrm>
          <a:off x="256897" y="740273"/>
          <a:ext cx="1186749" cy="20347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Prepare and submit protocols</a:t>
          </a:r>
        </a:p>
      </dsp:txBody>
      <dsp:txXfrm>
        <a:off x="291656" y="775032"/>
        <a:ext cx="1117231" cy="1965194"/>
      </dsp:txXfrm>
    </dsp:sp>
    <dsp:sp modelId="{164B30B2-21B2-4476-9E5A-EC71ABED9F70}">
      <dsp:nvSpPr>
        <dsp:cNvPr id="0" name=""/>
        <dsp:cNvSpPr/>
      </dsp:nvSpPr>
      <dsp:spPr>
        <a:xfrm>
          <a:off x="1481925" y="1328124"/>
          <a:ext cx="1230387" cy="6215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EB70B-7513-4716-9581-EBD639BC11EF}">
      <dsp:nvSpPr>
        <dsp:cNvPr id="0" name=""/>
        <dsp:cNvSpPr/>
      </dsp:nvSpPr>
      <dsp:spPr>
        <a:xfrm>
          <a:off x="1718233" y="223979"/>
          <a:ext cx="1222584" cy="3067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Put dates of grant review on your calendar;  check status; p</a:t>
          </a:r>
          <a:r>
            <a:rPr lang="en-US" sz="1100" kern="1200" baseline="0" dirty="0"/>
            <a:t>rovide JIT information as requested; submit any late materials</a:t>
          </a:r>
          <a:endParaRPr lang="en-US" sz="1100" kern="1200" dirty="0"/>
        </a:p>
      </dsp:txBody>
      <dsp:txXfrm>
        <a:off x="1754041" y="259787"/>
        <a:ext cx="1150968" cy="2995683"/>
      </dsp:txXfrm>
    </dsp:sp>
    <dsp:sp modelId="{0C61200D-3F16-497C-90EE-62E9DE74C7BA}">
      <dsp:nvSpPr>
        <dsp:cNvPr id="0" name=""/>
        <dsp:cNvSpPr/>
      </dsp:nvSpPr>
      <dsp:spPr>
        <a:xfrm>
          <a:off x="2979096" y="1336464"/>
          <a:ext cx="1230387" cy="60486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01CE3F-CBAC-4ED4-8D36-A7DB7BCEAD1A}">
      <dsp:nvSpPr>
        <dsp:cNvPr id="0" name=""/>
        <dsp:cNvSpPr/>
      </dsp:nvSpPr>
      <dsp:spPr>
        <a:xfrm>
          <a:off x="3165486" y="635347"/>
          <a:ext cx="1322420" cy="22445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baseline="0" dirty="0"/>
            <a:t>Receive award notice! Be sure to note all award terms,  conditions, and reporting requirements</a:t>
          </a:r>
        </a:p>
      </dsp:txBody>
      <dsp:txXfrm>
        <a:off x="3204218" y="674079"/>
        <a:ext cx="1244956" cy="2167100"/>
      </dsp:txXfrm>
    </dsp:sp>
    <dsp:sp modelId="{EC1F9004-282F-4E0E-8CC9-ED5D89CC5D77}">
      <dsp:nvSpPr>
        <dsp:cNvPr id="0" name=""/>
        <dsp:cNvSpPr/>
      </dsp:nvSpPr>
      <dsp:spPr>
        <a:xfrm>
          <a:off x="4526186" y="1344804"/>
          <a:ext cx="1230387" cy="58818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4F94A-6C09-4872-B098-13C759D864D4}">
      <dsp:nvSpPr>
        <dsp:cNvPr id="0" name=""/>
        <dsp:cNvSpPr/>
      </dsp:nvSpPr>
      <dsp:spPr>
        <a:xfrm>
          <a:off x="4775164" y="646940"/>
          <a:ext cx="1197242" cy="22213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baseline="0" dirty="0"/>
            <a:t>Contact dept. pre-award contact to initiate fund set up; complete paperwork as needed.  Post jobs if needed. Notify subs</a:t>
          </a:r>
        </a:p>
      </dsp:txBody>
      <dsp:txXfrm>
        <a:off x="4810230" y="682006"/>
        <a:ext cx="1127110" cy="2151246"/>
      </dsp:txXfrm>
    </dsp:sp>
    <dsp:sp modelId="{0465B909-E5B0-40CB-8528-05372179B08B}">
      <dsp:nvSpPr>
        <dsp:cNvPr id="0" name=""/>
        <dsp:cNvSpPr/>
      </dsp:nvSpPr>
      <dsp:spPr>
        <a:xfrm>
          <a:off x="6010686" y="1344804"/>
          <a:ext cx="1230387" cy="58818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D1F5B-5E74-41D1-A7FD-250BEF0A219D}">
      <dsp:nvSpPr>
        <dsp:cNvPr id="0" name=""/>
        <dsp:cNvSpPr/>
      </dsp:nvSpPr>
      <dsp:spPr>
        <a:xfrm>
          <a:off x="6249093" y="417157"/>
          <a:ext cx="1218386" cy="26809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baseline="0" dirty="0"/>
            <a:t>Work with post-award administrator on plan for labor and expense allocations over the first year of the project. Schedule calls for subs.</a:t>
          </a:r>
        </a:p>
      </dsp:txBody>
      <dsp:txXfrm>
        <a:off x="6284778" y="452842"/>
        <a:ext cx="1147016" cy="2609573"/>
      </dsp:txXfrm>
    </dsp:sp>
    <dsp:sp modelId="{D05EFE74-6313-47D8-A740-EA55B364DA3E}">
      <dsp:nvSpPr>
        <dsp:cNvPr id="0" name=""/>
        <dsp:cNvSpPr/>
      </dsp:nvSpPr>
      <dsp:spPr>
        <a:xfrm>
          <a:off x="7505758" y="1336464"/>
          <a:ext cx="1230387" cy="60486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62F07-852A-4F02-90A2-3258400ADFC5}">
      <dsp:nvSpPr>
        <dsp:cNvPr id="0" name=""/>
        <dsp:cNvSpPr/>
      </dsp:nvSpPr>
      <dsp:spPr>
        <a:xfrm>
          <a:off x="7693982" y="483944"/>
          <a:ext cx="1318753" cy="2547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baseline="0" dirty="0"/>
            <a:t>Begin work on your project.  Request changes from sponsor as needed.  Comply with all reporting requirements. </a:t>
          </a:r>
        </a:p>
      </dsp:txBody>
      <dsp:txXfrm>
        <a:off x="7732607" y="522569"/>
        <a:ext cx="1241503" cy="2470120"/>
      </dsp:txXfrm>
    </dsp:sp>
    <dsp:sp modelId="{19B4BEBD-9FAA-45CF-969E-AEEE2F3F178B}">
      <dsp:nvSpPr>
        <dsp:cNvPr id="0" name=""/>
        <dsp:cNvSpPr/>
      </dsp:nvSpPr>
      <dsp:spPr>
        <a:xfrm>
          <a:off x="9051014" y="1344804"/>
          <a:ext cx="1230387" cy="58818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FB6CB-05E1-4210-A190-8AD6B7FD3243}">
      <dsp:nvSpPr>
        <dsp:cNvPr id="0" name=""/>
        <dsp:cNvSpPr/>
      </dsp:nvSpPr>
      <dsp:spPr>
        <a:xfrm>
          <a:off x="9294029" y="460416"/>
          <a:ext cx="1209170" cy="2594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baseline="0" dirty="0"/>
            <a:t>Think about your next project.  Good to space out grant submissions and seek funding from various sponsor types. </a:t>
          </a:r>
        </a:p>
      </dsp:txBody>
      <dsp:txXfrm>
        <a:off x="9329444" y="495831"/>
        <a:ext cx="1138340" cy="25235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12DA4DF-0467-D841-92E5-148283F44811}" type="datetimeFigureOut">
              <a:rPr lang="en-US" smtClean="0"/>
              <a:t>8/9/2023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EAAF79-82C2-AF4F-87AB-91DA766A6578}" type="slidenum">
              <a:rPr lang="en-US" smtClean="0"/>
              <a:t>‹#›</a:t>
            </a:fld>
            <a:endParaRPr lang="en-US" dirty="0"/>
          </a:p>
        </p:txBody>
      </p:sp>
    </p:spTree>
    <p:extLst>
      <p:ext uri="{BB962C8B-B14F-4D97-AF65-F5344CB8AC3E}">
        <p14:creationId xmlns:p14="http://schemas.microsoft.com/office/powerpoint/2010/main" val="443533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677ACA-BD32-D749-BBEE-14D0F3EDB43E}" type="datetimeFigureOut">
              <a:rPr lang="en-US" smtClean="0"/>
              <a:t>8/9/2023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173418-C511-5148-8FD4-0A7EB60987C2}" type="slidenum">
              <a:rPr lang="en-US" smtClean="0"/>
              <a:t>‹#›</a:t>
            </a:fld>
            <a:endParaRPr lang="en-US" dirty="0"/>
          </a:p>
        </p:txBody>
      </p:sp>
    </p:spTree>
    <p:extLst>
      <p:ext uri="{BB962C8B-B14F-4D97-AF65-F5344CB8AC3E}">
        <p14:creationId xmlns:p14="http://schemas.microsoft.com/office/powerpoint/2010/main" val="17610070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2016_Square_Power_Point_Template_harva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6"/>
            <a:ext cx="10363200" cy="1470025"/>
          </a:xfr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6907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C5034A-22EE-B840-92C3-EB92B491A152}" type="datetime1">
              <a:rPr lang="en-US" smtClean="0"/>
              <a:t>8/9/2023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4573144-BB4B-1346-895F-9E3EE2BDE45C}" type="slidenum">
              <a:rPr lang="en-US"/>
              <a:pPr>
                <a:defRPr/>
              </a:pPr>
              <a:t>‹#›</a:t>
            </a:fld>
            <a:endParaRPr lang="en-US" dirty="0"/>
          </a:p>
        </p:txBody>
      </p:sp>
    </p:spTree>
    <p:extLst>
      <p:ext uri="{BB962C8B-B14F-4D97-AF65-F5344CB8AC3E}">
        <p14:creationId xmlns:p14="http://schemas.microsoft.com/office/powerpoint/2010/main" val="85414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CBCA74-46F6-3240-925C-A33525615338}" type="datetime1">
              <a:rPr lang="en-US" smtClean="0"/>
              <a:t>8/9/2023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559AD30-3BA1-2D4B-A826-BEA6EB45327E}" type="slidenum">
              <a:rPr lang="en-US"/>
              <a:pPr>
                <a:defRPr/>
              </a:pPr>
              <a:t>‹#›</a:t>
            </a:fld>
            <a:endParaRPr lang="en-US" dirty="0"/>
          </a:p>
        </p:txBody>
      </p:sp>
    </p:spTree>
    <p:extLst>
      <p:ext uri="{BB962C8B-B14F-4D97-AF65-F5344CB8AC3E}">
        <p14:creationId xmlns:p14="http://schemas.microsoft.com/office/powerpoint/2010/main" val="382694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7A37D0-A5A3-154F-B5E6-C8CB793C4172}" type="datetime1">
              <a:rPr lang="en-US" smtClean="0"/>
              <a:t>8/9/2023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9272069-B3BD-F347-AA07-E29FC41C4EFA}" type="slidenum">
              <a:rPr lang="en-US"/>
              <a:pPr>
                <a:defRPr/>
              </a:pPr>
              <a:t>‹#›</a:t>
            </a:fld>
            <a:endParaRPr lang="en-US" dirty="0"/>
          </a:p>
        </p:txBody>
      </p:sp>
    </p:spTree>
    <p:extLst>
      <p:ext uri="{BB962C8B-B14F-4D97-AF65-F5344CB8AC3E}">
        <p14:creationId xmlns:p14="http://schemas.microsoft.com/office/powerpoint/2010/main" val="17351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F836DF-CB6A-7243-B49F-4E90B0E78480}" type="datetime1">
              <a:rPr lang="en-US" smtClean="0"/>
              <a:t>8/9/2023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A9DB951-32CB-2A49-A22F-B60445DC3444}" type="slidenum">
              <a:rPr lang="en-US"/>
              <a:pPr>
                <a:defRPr/>
              </a:pPr>
              <a:t>‹#›</a:t>
            </a:fld>
            <a:endParaRPr lang="en-US" dirty="0"/>
          </a:p>
        </p:txBody>
      </p:sp>
    </p:spTree>
    <p:extLst>
      <p:ext uri="{BB962C8B-B14F-4D97-AF65-F5344CB8AC3E}">
        <p14:creationId xmlns:p14="http://schemas.microsoft.com/office/powerpoint/2010/main" val="184930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646AC5-4031-154D-BD2D-B558191CF9F9}" type="datetime1">
              <a:rPr lang="en-US" smtClean="0"/>
              <a:t>8/9/2023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7792154-2C2F-CC4D-AB8D-B5048D8AF2FB}" type="slidenum">
              <a:rPr lang="en-US"/>
              <a:pPr>
                <a:defRPr/>
              </a:pPr>
              <a:t>‹#›</a:t>
            </a:fld>
            <a:endParaRPr lang="en-US" dirty="0"/>
          </a:p>
        </p:txBody>
      </p:sp>
    </p:spTree>
    <p:extLst>
      <p:ext uri="{BB962C8B-B14F-4D97-AF65-F5344CB8AC3E}">
        <p14:creationId xmlns:p14="http://schemas.microsoft.com/office/powerpoint/2010/main" val="127113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474ED57-B4B5-E649-93D4-26FE1D38C7EC}" type="datetime1">
              <a:rPr lang="en-US" smtClean="0"/>
              <a:t>8/9/2023</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8D40F383-B365-D44D-AD25-9B3EA096DA8D}" type="slidenum">
              <a:rPr lang="en-US"/>
              <a:pPr>
                <a:defRPr/>
              </a:pPr>
              <a:t>‹#›</a:t>
            </a:fld>
            <a:endParaRPr lang="en-US" dirty="0"/>
          </a:p>
        </p:txBody>
      </p:sp>
    </p:spTree>
    <p:extLst>
      <p:ext uri="{BB962C8B-B14F-4D97-AF65-F5344CB8AC3E}">
        <p14:creationId xmlns:p14="http://schemas.microsoft.com/office/powerpoint/2010/main" val="132736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41F237F-5858-3446-A4FC-A41DF5D1A67A}" type="datetime1">
              <a:rPr lang="en-US" smtClean="0"/>
              <a:t>8/9/2023</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F3FDE869-7008-FC43-A189-24011068A00A}" type="slidenum">
              <a:rPr lang="en-US"/>
              <a:pPr>
                <a:defRPr/>
              </a:pPr>
              <a:t>‹#›</a:t>
            </a:fld>
            <a:endParaRPr lang="en-US" dirty="0"/>
          </a:p>
        </p:txBody>
      </p:sp>
    </p:spTree>
    <p:extLst>
      <p:ext uri="{BB962C8B-B14F-4D97-AF65-F5344CB8AC3E}">
        <p14:creationId xmlns:p14="http://schemas.microsoft.com/office/powerpoint/2010/main" val="5599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0FF3CA-7B53-2845-B3B0-0E69DDDB071E}" type="datetime1">
              <a:rPr lang="en-US" smtClean="0"/>
              <a:t>8/9/2023</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234BDE61-130F-F444-A5D8-62C2C6A3E32F}" type="slidenum">
              <a:rPr lang="en-US"/>
              <a:pPr>
                <a:defRPr/>
              </a:pPr>
              <a:t>‹#›</a:t>
            </a:fld>
            <a:endParaRPr lang="en-US" dirty="0"/>
          </a:p>
        </p:txBody>
      </p:sp>
    </p:spTree>
    <p:extLst>
      <p:ext uri="{BB962C8B-B14F-4D97-AF65-F5344CB8AC3E}">
        <p14:creationId xmlns:p14="http://schemas.microsoft.com/office/powerpoint/2010/main" val="344740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9ED045-4F0C-DF4D-88DB-1D28B267D0D1}" type="datetime1">
              <a:rPr lang="en-US" smtClean="0"/>
              <a:t>8/9/2023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E8D3D5C9-0637-B343-B062-ABD0CFF5F8A3}" type="slidenum">
              <a:rPr lang="en-US"/>
              <a:pPr>
                <a:defRPr/>
              </a:pPr>
              <a:t>‹#›</a:t>
            </a:fld>
            <a:endParaRPr lang="en-US" dirty="0"/>
          </a:p>
        </p:txBody>
      </p:sp>
    </p:spTree>
    <p:extLst>
      <p:ext uri="{BB962C8B-B14F-4D97-AF65-F5344CB8AC3E}">
        <p14:creationId xmlns:p14="http://schemas.microsoft.com/office/powerpoint/2010/main" val="119590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C73A1D-A989-EA41-ADA3-0E822781A4CA}" type="datetime1">
              <a:rPr lang="en-US" smtClean="0"/>
              <a:t>8/9/2023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265CC71-1A87-7C43-B320-15EB41787C3B}" type="slidenum">
              <a:rPr lang="en-US"/>
              <a:pPr>
                <a:defRPr/>
              </a:pPr>
              <a:t>‹#›</a:t>
            </a:fld>
            <a:endParaRPr lang="en-US" dirty="0"/>
          </a:p>
        </p:txBody>
      </p:sp>
    </p:spTree>
    <p:extLst>
      <p:ext uri="{BB962C8B-B14F-4D97-AF65-F5344CB8AC3E}">
        <p14:creationId xmlns:p14="http://schemas.microsoft.com/office/powerpoint/2010/main" val="254571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ea typeface="+mn-ea"/>
                <a:cs typeface="+mn-cs"/>
              </a:defRPr>
            </a:lvl1pPr>
          </a:lstStyle>
          <a:p>
            <a:pPr>
              <a:defRPr/>
            </a:pPr>
            <a:fld id="{3960D7C6-0933-3A40-8B87-7245A2A723AE}" type="datetime1">
              <a:rPr lang="en-US" smtClean="0"/>
              <a:t>8/9/2023</a:t>
            </a:fld>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ea typeface="+mn-ea"/>
                <a:cs typeface="+mn-cs"/>
              </a:defRPr>
            </a:lvl1pPr>
          </a:lstStyle>
          <a:p>
            <a:pPr>
              <a:defRPr/>
            </a:pPr>
            <a:fld id="{643036CC-C258-8B4A-B522-28D85FF18DB9}" type="slidenum">
              <a:rPr lang="en-US"/>
              <a:pPr>
                <a:defRPr/>
              </a:pPr>
              <a:t>‹#›</a:t>
            </a:fld>
            <a:endParaRPr lang="en-US" dirty="0"/>
          </a:p>
        </p:txBody>
      </p:sp>
      <p:pic>
        <p:nvPicPr>
          <p:cNvPr id="3" name="Picture 2" descr="2016_Square_Power_Point_Template_Footer_harvar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73714"/>
            <a:ext cx="12192000" cy="684286"/>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eresa.applegate@childrens.harvar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ichael.Cunningham@childrens.Harvard.edu" TargetMode="External"/><Relationship Id="rId2" Type="http://schemas.openxmlformats.org/officeDocument/2006/relationships/hyperlink" Target="mailto:Clifford.Woolf@childrens.Harvard.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sz="4000" dirty="0"/>
              <a:t>Grant Submissions in Neurobiology/</a:t>
            </a:r>
            <a:br>
              <a:rPr lang="en-US" sz="4000" dirty="0"/>
            </a:br>
            <a:r>
              <a:rPr lang="en-US" sz="4000" dirty="0"/>
              <a:t>Otolaryngology</a:t>
            </a:r>
          </a:p>
        </p:txBody>
      </p:sp>
      <p:sp>
        <p:nvSpPr>
          <p:cNvPr id="13314" name="Subtitle 2"/>
          <p:cNvSpPr>
            <a:spLocks noGrp="1"/>
          </p:cNvSpPr>
          <p:nvPr>
            <p:ph type="subTitle" idx="1"/>
          </p:nvPr>
        </p:nvSpPr>
        <p:spPr/>
        <p:txBody>
          <a:bodyPr/>
          <a:lstStyle/>
          <a:p>
            <a:pPr eaLnBrk="1" hangingPunct="1"/>
            <a:r>
              <a:rPr lang="en-US" sz="2000" dirty="0">
                <a:latin typeface="+mj-lt"/>
              </a:rPr>
              <a:t>Amy Weinberg, MHP</a:t>
            </a:r>
          </a:p>
          <a:p>
            <a:pPr eaLnBrk="1" hangingPunct="1"/>
            <a:r>
              <a:rPr lang="en-US" sz="2000" dirty="0">
                <a:latin typeface="+mj-lt"/>
              </a:rPr>
              <a:t>Senior Administrative Director, Research Programs</a:t>
            </a:r>
          </a:p>
          <a:p>
            <a:pPr eaLnBrk="1" hangingPunct="1"/>
            <a:r>
              <a:rPr lang="en-US" sz="2000" dirty="0">
                <a:latin typeface="+mj-lt"/>
                <a:hlinkClick r:id="rId2"/>
              </a:rPr>
              <a:t>Amy.Weinberg@childrens.harvard.edu</a:t>
            </a:r>
            <a:endParaRPr lang="en-US" sz="2000" dirty="0">
              <a:latin typeface="+mj-lt"/>
            </a:endParaRPr>
          </a:p>
          <a:p>
            <a:pPr eaLnBrk="1" hangingPunct="1"/>
            <a:r>
              <a:rPr lang="en-US" sz="2000" dirty="0">
                <a:latin typeface="+mj-lt"/>
              </a:rPr>
              <a:t>617.919.4023</a:t>
            </a:r>
          </a:p>
          <a:p>
            <a:pPr eaLnBrk="1" hangingPunct="1"/>
            <a:endParaRPr 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03104"/>
            <a:ext cx="8229600" cy="1054115"/>
          </a:xfrm>
        </p:spPr>
        <p:txBody>
          <a:bodyPr>
            <a:normAutofit fontScale="90000"/>
          </a:bodyPr>
          <a:lstStyle/>
          <a:p>
            <a:pPr algn="ctr"/>
            <a:r>
              <a:rPr lang="en-US" sz="4500" dirty="0"/>
              <a:t>Post Submission Procedures</a:t>
            </a:r>
            <a:br>
              <a:rPr lang="en-US" dirty="0"/>
            </a:br>
            <a:br>
              <a:rPr lang="en-US" dirty="0"/>
            </a:br>
            <a:r>
              <a:rPr lang="en-US" sz="1200"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1674007"/>
              </p:ext>
            </p:extLst>
          </p:nvPr>
        </p:nvGraphicFramePr>
        <p:xfrm>
          <a:off x="797668" y="1974715"/>
          <a:ext cx="10505872" cy="3515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72781" y="2515768"/>
            <a:ext cx="8229600" cy="507831"/>
          </a:xfrm>
          <a:prstGeom prst="rect">
            <a:avLst/>
          </a:prstGeom>
          <a:noFill/>
        </p:spPr>
        <p:txBody>
          <a:bodyPr wrap="square" rtlCol="0">
            <a:spAutoFit/>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a:p>
            <a:pPr defTabSz="685800" fontAlgn="auto">
              <a:spcBef>
                <a:spcPts val="0"/>
              </a:spcBef>
              <a:spcAft>
                <a:spcPts val="0"/>
              </a:spcAft>
            </a:pPr>
            <a:r>
              <a:rPr lang="en-US" sz="1350" dirty="0">
                <a:solidFill>
                  <a:prstClr val="black"/>
                </a:solidFill>
                <a:latin typeface="Calibri" panose="020F0502020204030204"/>
                <a:ea typeface="+mn-ea"/>
                <a:cs typeface="+mn-cs"/>
              </a:rPr>
              <a:t>       			                 </a:t>
            </a:r>
          </a:p>
        </p:txBody>
      </p:sp>
    </p:spTree>
    <p:extLst>
      <p:ext uri="{BB962C8B-B14F-4D97-AF65-F5344CB8AC3E}">
        <p14:creationId xmlns:p14="http://schemas.microsoft.com/office/powerpoint/2010/main" val="427595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OSP: Issues/Sticking Points</a:t>
            </a:r>
          </a:p>
        </p:txBody>
      </p:sp>
      <p:sp>
        <p:nvSpPr>
          <p:cNvPr id="3" name="Content Placeholder 2"/>
          <p:cNvSpPr>
            <a:spLocks noGrp="1"/>
          </p:cNvSpPr>
          <p:nvPr>
            <p:ph idx="1"/>
          </p:nvPr>
        </p:nvSpPr>
        <p:spPr/>
        <p:txBody>
          <a:bodyPr/>
          <a:lstStyle/>
          <a:p>
            <a:r>
              <a:rPr lang="en-US" sz="2400" dirty="0"/>
              <a:t>Late and/or Incomplete Application Submissions</a:t>
            </a:r>
          </a:p>
          <a:p>
            <a:pPr marL="0" indent="0">
              <a:buNone/>
            </a:pPr>
            <a:endParaRPr lang="en-US" sz="2400" dirty="0"/>
          </a:p>
          <a:p>
            <a:r>
              <a:rPr lang="en-US" sz="2400" dirty="0"/>
              <a:t>Late and/or Overdue Reports to Sponsors</a:t>
            </a:r>
          </a:p>
          <a:p>
            <a:pPr marL="0" indent="0">
              <a:buNone/>
            </a:pPr>
            <a:endParaRPr lang="en-US" sz="2400" dirty="0"/>
          </a:p>
          <a:p>
            <a:r>
              <a:rPr lang="en-US" sz="2400" dirty="0"/>
              <a:t>Enforcing Federal Government Policies and Regulations</a:t>
            </a:r>
          </a:p>
          <a:p>
            <a:pPr marL="857250" lvl="1" indent="-457200"/>
            <a:r>
              <a:rPr lang="en-US" sz="2400" dirty="0"/>
              <a:t>PHS Conflict of Interest Disclosure and Training </a:t>
            </a:r>
          </a:p>
          <a:p>
            <a:pPr marL="857250" lvl="1" indent="-457200"/>
            <a:r>
              <a:rPr lang="en-US" sz="2400" dirty="0"/>
              <a:t>NIH Foreign Influence and Foreign Component</a:t>
            </a:r>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11</a:t>
            </a:fld>
            <a:endParaRPr lang="en-US" dirty="0"/>
          </a:p>
        </p:txBody>
      </p:sp>
    </p:spTree>
    <p:extLst>
      <p:ext uri="{BB962C8B-B14F-4D97-AF65-F5344CB8AC3E}">
        <p14:creationId xmlns:p14="http://schemas.microsoft.com/office/powerpoint/2010/main" val="6054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4918"/>
          </a:xfrm>
        </p:spPr>
        <p:txBody>
          <a:bodyPr/>
          <a:lstStyle/>
          <a:p>
            <a:r>
              <a:rPr lang="en-US" sz="3200" b="1" dirty="0"/>
              <a:t>OSP: On the Intranet</a:t>
            </a:r>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12</a:t>
            </a:fld>
            <a:endParaRPr lang="en-US" dirty="0"/>
          </a:p>
        </p:txBody>
      </p:sp>
      <p:pic>
        <p:nvPicPr>
          <p:cNvPr id="5" name="Picture 2"/>
          <p:cNvPicPr>
            <a:picLocks noGrp="1" noChangeAspect="1" noChangeArrowheads="1"/>
          </p:cNvPicPr>
          <p:nvPr>
            <p:ph idx="1"/>
          </p:nvPr>
        </p:nvPicPr>
        <p:blipFill>
          <a:blip r:embed="rId2"/>
          <a:srcRect/>
          <a:stretch/>
        </p:blipFill>
        <p:spPr bwMode="auto">
          <a:xfrm>
            <a:off x="2399183" y="1143930"/>
            <a:ext cx="7193218" cy="45557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628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4918"/>
          </a:xfrm>
        </p:spPr>
        <p:txBody>
          <a:bodyPr/>
          <a:lstStyle/>
          <a:p>
            <a:r>
              <a:rPr lang="en-US" sz="3200" b="1" dirty="0"/>
              <a:t>OSP: On the Intranet</a:t>
            </a:r>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13</a:t>
            </a:fld>
            <a:endParaRPr lang="en-US" dirty="0"/>
          </a:p>
        </p:txBody>
      </p:sp>
      <p:pic>
        <p:nvPicPr>
          <p:cNvPr id="5" name="Picture 2"/>
          <p:cNvPicPr>
            <a:picLocks noGrp="1" noChangeAspect="1" noChangeArrowheads="1"/>
          </p:cNvPicPr>
          <p:nvPr>
            <p:ph idx="1"/>
          </p:nvPr>
        </p:nvPicPr>
        <p:blipFill>
          <a:blip r:embed="rId2"/>
          <a:srcRect/>
          <a:stretch/>
        </p:blipFill>
        <p:spPr bwMode="auto">
          <a:xfrm>
            <a:off x="2399183" y="989842"/>
            <a:ext cx="7193218" cy="4863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589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4918"/>
          </a:xfrm>
        </p:spPr>
        <p:txBody>
          <a:bodyPr/>
          <a:lstStyle/>
          <a:p>
            <a:r>
              <a:rPr lang="en-US" sz="3200" b="1" dirty="0"/>
              <a:t>OSP: On the Intranet</a:t>
            </a:r>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14</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3140" y="989842"/>
            <a:ext cx="7365304" cy="4863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821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39346"/>
          </a:xfrm>
        </p:spPr>
        <p:txBody>
          <a:bodyPr/>
          <a:lstStyle/>
          <a:p>
            <a:r>
              <a:rPr lang="en-US" sz="3200" b="1" dirty="0"/>
              <a:t>Some of Our Partners</a:t>
            </a:r>
            <a:r>
              <a:rPr lang="en-US" dirty="0"/>
              <a:t>	</a:t>
            </a:r>
          </a:p>
        </p:txBody>
      </p:sp>
      <p:sp>
        <p:nvSpPr>
          <p:cNvPr id="3" name="Content Placeholder 2"/>
          <p:cNvSpPr>
            <a:spLocks noGrp="1"/>
          </p:cNvSpPr>
          <p:nvPr>
            <p:ph idx="1"/>
          </p:nvPr>
        </p:nvSpPr>
        <p:spPr>
          <a:xfrm>
            <a:off x="1070044" y="1089764"/>
            <a:ext cx="9372490" cy="5036400"/>
          </a:xfrm>
        </p:spPr>
        <p:txBody>
          <a:bodyPr/>
          <a:lstStyle/>
          <a:p>
            <a:r>
              <a:rPr lang="en-US" sz="1850" b="1" u="sng" dirty="0"/>
              <a:t>Office of Sponsored Programs</a:t>
            </a:r>
          </a:p>
          <a:p>
            <a:r>
              <a:rPr lang="en-US" sz="1850" b="1" u="sng" dirty="0"/>
              <a:t>Clinical Trials Business Office</a:t>
            </a:r>
            <a:r>
              <a:rPr lang="en-US" sz="1850" dirty="0"/>
              <a:t>: Guidance on federal or nonprofit-sponsored clinical trial agreements and or agreements with clinical research terms </a:t>
            </a:r>
            <a:r>
              <a:rPr lang="en-US" sz="1850" b="1" u="sng" dirty="0"/>
              <a:t>IACUC</a:t>
            </a:r>
            <a:r>
              <a:rPr lang="en-US" sz="1850" dirty="0"/>
              <a:t>: Verify protocol approval for projects involving vertebrate animals</a:t>
            </a:r>
          </a:p>
          <a:p>
            <a:r>
              <a:rPr lang="en-US" sz="1850" b="1" u="sng" dirty="0"/>
              <a:t>IRB</a:t>
            </a:r>
            <a:r>
              <a:rPr lang="en-US" sz="1850" dirty="0"/>
              <a:t>: Verify protocol approval for projects involving human subjects/materials</a:t>
            </a:r>
          </a:p>
          <a:p>
            <a:r>
              <a:rPr lang="en-US" sz="1850" b="1" u="sng" dirty="0"/>
              <a:t>Office of General Counsel</a:t>
            </a:r>
            <a:r>
              <a:rPr lang="en-US" sz="1850" dirty="0"/>
              <a:t>: Guidance on Agreements with troublesome terms and conditions</a:t>
            </a:r>
          </a:p>
          <a:p>
            <a:pPr lvl="1" indent="-342900"/>
            <a:r>
              <a:rPr lang="en-US" sz="1850" dirty="0"/>
              <a:t>Conflict of Interest: PHS disclosures and FCOI reporting</a:t>
            </a:r>
          </a:p>
          <a:p>
            <a:pPr lvl="1" indent="-342900"/>
            <a:r>
              <a:rPr lang="en-US" sz="1850" dirty="0"/>
              <a:t>Research Compliance: Grant information related to compliance issues</a:t>
            </a:r>
          </a:p>
          <a:p>
            <a:r>
              <a:rPr lang="en-US" sz="1850" b="1" u="sng" dirty="0"/>
              <a:t>Research Administration</a:t>
            </a:r>
            <a:r>
              <a:rPr lang="en-US" sz="1850" dirty="0"/>
              <a:t>: Infrastructure support</a:t>
            </a:r>
          </a:p>
          <a:p>
            <a:r>
              <a:rPr lang="en-US" sz="1850" b="1" u="sng" dirty="0"/>
              <a:t>Research Finance</a:t>
            </a:r>
            <a:r>
              <a:rPr lang="en-US" sz="1850" dirty="0"/>
              <a:t>: Our post-award counterpart</a:t>
            </a:r>
          </a:p>
          <a:p>
            <a:r>
              <a:rPr lang="en-US" sz="1850" b="1" u="sng" dirty="0"/>
              <a:t>Technology and Innovations Development Office</a:t>
            </a:r>
            <a:r>
              <a:rPr lang="en-US" sz="1850" dirty="0"/>
              <a:t>: Guidance on Agreements with troublesome Intellectual Property terms and conditions</a:t>
            </a:r>
          </a:p>
          <a:p>
            <a:r>
              <a:rPr lang="en-US" sz="1850" b="1" u="sng" dirty="0"/>
              <a:t>The BCH Trust</a:t>
            </a:r>
            <a:r>
              <a:rPr lang="en-US" sz="1850" dirty="0"/>
              <a:t>: Source of Foundation Funding Opportunities</a:t>
            </a:r>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15</a:t>
            </a:fld>
            <a:endParaRPr lang="en-US" dirty="0"/>
          </a:p>
        </p:txBody>
      </p:sp>
    </p:spTree>
    <p:extLst>
      <p:ext uri="{BB962C8B-B14F-4D97-AF65-F5344CB8AC3E}">
        <p14:creationId xmlns:p14="http://schemas.microsoft.com/office/powerpoint/2010/main" val="12148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0"/>
            <a:ext cx="8229600" cy="1143000"/>
          </a:xfrm>
          <a:prstGeom prst="rect">
            <a:avLst/>
          </a:prstGeom>
        </p:spPr>
        <p:txBody>
          <a:bodyPr vert="horz" wrap="square" lIns="0" tIns="0" rIns="0" bIns="0" numCol="1" rtlCol="0" anchor="ctr" anchorCtr="0" compatLnSpc="1">
            <a:prstTxWarp prst="textNoShape">
              <a:avLst/>
            </a:prstTxWarp>
            <a:noAutofit/>
          </a:bodyPr>
          <a:lstStyle/>
          <a:p>
            <a:pPr marL="11397">
              <a:lnSpc>
                <a:spcPts val="2987"/>
              </a:lnSpc>
            </a:pPr>
            <a:r>
              <a:rPr sz="3200" b="1" dirty="0">
                <a:latin typeface="Arial"/>
                <a:cs typeface="Arial"/>
              </a:rPr>
              <a:t>What</a:t>
            </a:r>
            <a:r>
              <a:rPr sz="3200" b="1" spc="-4" dirty="0">
                <a:latin typeface="Arial"/>
                <a:cs typeface="Arial"/>
              </a:rPr>
              <a:t> </a:t>
            </a:r>
            <a:r>
              <a:rPr sz="3200" b="1" dirty="0">
                <a:latin typeface="Arial"/>
                <a:cs typeface="Arial"/>
              </a:rPr>
              <a:t>is</a:t>
            </a:r>
            <a:r>
              <a:rPr sz="3200" b="1" spc="-4" dirty="0">
                <a:latin typeface="Arial"/>
                <a:cs typeface="Arial"/>
              </a:rPr>
              <a:t> </a:t>
            </a:r>
            <a:r>
              <a:rPr sz="3200" b="1" dirty="0">
                <a:latin typeface="Arial"/>
                <a:cs typeface="Arial"/>
              </a:rPr>
              <a:t>a</a:t>
            </a:r>
            <a:r>
              <a:rPr sz="3200" b="1" spc="-4" dirty="0">
                <a:latin typeface="Arial"/>
                <a:cs typeface="Arial"/>
              </a:rPr>
              <a:t> </a:t>
            </a:r>
            <a:r>
              <a:rPr sz="3200" b="1" dirty="0">
                <a:latin typeface="Arial"/>
                <a:cs typeface="Arial"/>
              </a:rPr>
              <a:t>Sponsored</a:t>
            </a:r>
            <a:r>
              <a:rPr sz="3200" b="1" spc="-4" dirty="0">
                <a:latin typeface="Arial"/>
                <a:cs typeface="Arial"/>
              </a:rPr>
              <a:t> </a:t>
            </a:r>
            <a:r>
              <a:rPr sz="3200" b="1" dirty="0">
                <a:latin typeface="Arial"/>
                <a:cs typeface="Arial"/>
              </a:rPr>
              <a:t>Project?</a:t>
            </a:r>
            <a:endParaRPr sz="3200" dirty="0">
              <a:latin typeface="Arial"/>
              <a:cs typeface="Arial"/>
            </a:endParaRPr>
          </a:p>
        </p:txBody>
      </p:sp>
      <p:sp>
        <p:nvSpPr>
          <p:cNvPr id="3" name="object 3"/>
          <p:cNvSpPr txBox="1"/>
          <p:nvPr/>
        </p:nvSpPr>
        <p:spPr>
          <a:xfrm>
            <a:off x="1225685" y="1118302"/>
            <a:ext cx="8414751" cy="4726641"/>
          </a:xfrm>
          <a:prstGeom prst="rect">
            <a:avLst/>
          </a:prstGeom>
        </p:spPr>
        <p:txBody>
          <a:bodyPr vert="horz" wrap="square" lIns="0" tIns="0" rIns="0" bIns="0" rtlCol="0">
            <a:noAutofit/>
          </a:bodyPr>
          <a:lstStyle/>
          <a:p>
            <a:pPr marL="11397" marR="179502"/>
            <a:r>
              <a:rPr sz="1400" b="1" spc="-4" dirty="0">
                <a:latin typeface="Arial"/>
                <a:cs typeface="Arial"/>
              </a:rPr>
              <a:t>Sponsore</a:t>
            </a:r>
            <a:r>
              <a:rPr sz="1400" b="1" dirty="0">
                <a:latin typeface="Arial"/>
                <a:cs typeface="Arial"/>
              </a:rPr>
              <a:t>d</a:t>
            </a:r>
            <a:r>
              <a:rPr sz="1400" b="1" spc="-13" dirty="0">
                <a:latin typeface="Arial"/>
                <a:cs typeface="Arial"/>
              </a:rPr>
              <a:t> </a:t>
            </a:r>
            <a:r>
              <a:rPr sz="1400" b="1" spc="-4" dirty="0">
                <a:latin typeface="Arial"/>
                <a:cs typeface="Arial"/>
              </a:rPr>
              <a:t>project</a:t>
            </a:r>
            <a:r>
              <a:rPr sz="1400" b="1" dirty="0">
                <a:latin typeface="Arial"/>
                <a:cs typeface="Arial"/>
              </a:rPr>
              <a:t>s </a:t>
            </a:r>
            <a:r>
              <a:rPr sz="1400" spc="-4" dirty="0">
                <a:latin typeface="Arial"/>
                <a:cs typeface="Arial"/>
              </a:rPr>
              <a:t>includ</a:t>
            </a:r>
            <a:r>
              <a:rPr sz="1400" dirty="0">
                <a:latin typeface="Arial"/>
                <a:cs typeface="Arial"/>
              </a:rPr>
              <a:t>e</a:t>
            </a:r>
            <a:r>
              <a:rPr sz="1400" spc="-9" dirty="0">
                <a:latin typeface="Arial"/>
                <a:cs typeface="Arial"/>
              </a:rPr>
              <a:t> </a:t>
            </a:r>
            <a:r>
              <a:rPr sz="1400" spc="-4" dirty="0">
                <a:latin typeface="Arial"/>
                <a:cs typeface="Arial"/>
              </a:rPr>
              <a:t>research</a:t>
            </a:r>
            <a:r>
              <a:rPr sz="1400" dirty="0">
                <a:latin typeface="Arial"/>
                <a:cs typeface="Arial"/>
              </a:rPr>
              <a:t>,</a:t>
            </a:r>
            <a:r>
              <a:rPr sz="1400" spc="4" dirty="0">
                <a:latin typeface="Arial"/>
                <a:cs typeface="Arial"/>
              </a:rPr>
              <a:t> </a:t>
            </a:r>
            <a:r>
              <a:rPr sz="1400" spc="-4" dirty="0">
                <a:latin typeface="Arial"/>
                <a:cs typeface="Arial"/>
              </a:rPr>
              <a:t>instructio</a:t>
            </a:r>
            <a:r>
              <a:rPr sz="1400" dirty="0">
                <a:latin typeface="Arial"/>
                <a:cs typeface="Arial"/>
              </a:rPr>
              <a:t>n</a:t>
            </a:r>
            <a:r>
              <a:rPr sz="1400" spc="4" dirty="0">
                <a:latin typeface="Arial"/>
                <a:cs typeface="Arial"/>
              </a:rPr>
              <a:t> </a:t>
            </a:r>
            <a:r>
              <a:rPr sz="1400" spc="-4" dirty="0">
                <a:latin typeface="Arial"/>
                <a:cs typeface="Arial"/>
              </a:rPr>
              <a:t>an</a:t>
            </a:r>
            <a:r>
              <a:rPr sz="1400" dirty="0">
                <a:latin typeface="Arial"/>
                <a:cs typeface="Arial"/>
              </a:rPr>
              <a:t>d</a:t>
            </a:r>
            <a:r>
              <a:rPr sz="1400" spc="4" dirty="0">
                <a:latin typeface="Arial"/>
                <a:cs typeface="Arial"/>
              </a:rPr>
              <a:t> </a:t>
            </a:r>
            <a:r>
              <a:rPr sz="1400" spc="-4" dirty="0">
                <a:latin typeface="Arial"/>
                <a:cs typeface="Arial"/>
              </a:rPr>
              <a:t>training</a:t>
            </a:r>
            <a:r>
              <a:rPr sz="1400" dirty="0">
                <a:latin typeface="Arial"/>
                <a:cs typeface="Arial"/>
              </a:rPr>
              <a:t>,</a:t>
            </a:r>
            <a:r>
              <a:rPr sz="1400" spc="4" dirty="0">
                <a:latin typeface="Arial"/>
                <a:cs typeface="Arial"/>
              </a:rPr>
              <a:t> </a:t>
            </a:r>
            <a:r>
              <a:rPr sz="1400" spc="-4" dirty="0">
                <a:latin typeface="Arial"/>
                <a:cs typeface="Arial"/>
              </a:rPr>
              <a:t>publi</a:t>
            </a:r>
            <a:r>
              <a:rPr sz="1400" dirty="0">
                <a:latin typeface="Arial"/>
                <a:cs typeface="Arial"/>
              </a:rPr>
              <a:t>c</a:t>
            </a:r>
            <a:r>
              <a:rPr sz="1400" spc="-13" dirty="0">
                <a:latin typeface="Arial"/>
                <a:cs typeface="Arial"/>
              </a:rPr>
              <a:t> </a:t>
            </a:r>
            <a:r>
              <a:rPr sz="1400" spc="-4" dirty="0">
                <a:latin typeface="Arial"/>
                <a:cs typeface="Arial"/>
              </a:rPr>
              <a:t>service, fellowship</a:t>
            </a:r>
            <a:r>
              <a:rPr sz="1400" dirty="0">
                <a:latin typeface="Arial"/>
                <a:cs typeface="Arial"/>
              </a:rPr>
              <a:t>s</a:t>
            </a:r>
            <a:r>
              <a:rPr sz="1400" spc="-4" dirty="0">
                <a:latin typeface="Arial"/>
                <a:cs typeface="Arial"/>
              </a:rPr>
              <a:t> an</a:t>
            </a:r>
            <a:r>
              <a:rPr sz="1400" dirty="0">
                <a:latin typeface="Arial"/>
                <a:cs typeface="Arial"/>
              </a:rPr>
              <a:t>d</a:t>
            </a:r>
            <a:r>
              <a:rPr sz="1400" spc="-4" dirty="0">
                <a:latin typeface="Arial"/>
                <a:cs typeface="Arial"/>
              </a:rPr>
              <a:t> othe</a:t>
            </a:r>
            <a:r>
              <a:rPr sz="1400" dirty="0">
                <a:latin typeface="Arial"/>
                <a:cs typeface="Arial"/>
              </a:rPr>
              <a:t>r</a:t>
            </a:r>
            <a:r>
              <a:rPr sz="1400" spc="9" dirty="0">
                <a:latin typeface="Arial"/>
                <a:cs typeface="Arial"/>
              </a:rPr>
              <a:t> </a:t>
            </a:r>
            <a:r>
              <a:rPr sz="1400" spc="-4" dirty="0">
                <a:latin typeface="Arial"/>
                <a:cs typeface="Arial"/>
              </a:rPr>
              <a:t>scholarl</a:t>
            </a:r>
            <a:r>
              <a:rPr sz="1400" dirty="0">
                <a:latin typeface="Arial"/>
                <a:cs typeface="Arial"/>
              </a:rPr>
              <a:t>y</a:t>
            </a:r>
            <a:r>
              <a:rPr sz="1400" spc="-13" dirty="0">
                <a:latin typeface="Arial"/>
                <a:cs typeface="Arial"/>
              </a:rPr>
              <a:t> </a:t>
            </a:r>
            <a:r>
              <a:rPr sz="1400" spc="-4" dirty="0">
                <a:latin typeface="Arial"/>
                <a:cs typeface="Arial"/>
              </a:rPr>
              <a:t>an</a:t>
            </a:r>
            <a:r>
              <a:rPr sz="1400" dirty="0">
                <a:latin typeface="Arial"/>
                <a:cs typeface="Arial"/>
              </a:rPr>
              <a:t>d</a:t>
            </a:r>
            <a:r>
              <a:rPr sz="1400" spc="-4" dirty="0">
                <a:latin typeface="Arial"/>
                <a:cs typeface="Arial"/>
              </a:rPr>
              <a:t> creativ</a:t>
            </a:r>
            <a:r>
              <a:rPr sz="1400" dirty="0">
                <a:latin typeface="Arial"/>
                <a:cs typeface="Arial"/>
              </a:rPr>
              <a:t>e</a:t>
            </a:r>
            <a:r>
              <a:rPr sz="1400" spc="-4" dirty="0">
                <a:latin typeface="Arial"/>
                <a:cs typeface="Arial"/>
              </a:rPr>
              <a:t> a</a:t>
            </a:r>
            <a:r>
              <a:rPr sz="1400" spc="4" dirty="0">
                <a:latin typeface="Arial"/>
                <a:cs typeface="Arial"/>
              </a:rPr>
              <a:t>c</a:t>
            </a:r>
            <a:r>
              <a:rPr sz="1400" spc="-4" dirty="0">
                <a:latin typeface="Arial"/>
                <a:cs typeface="Arial"/>
              </a:rPr>
              <a:t>tivitie</a:t>
            </a:r>
            <a:r>
              <a:rPr sz="1400" dirty="0">
                <a:latin typeface="Arial"/>
                <a:cs typeface="Arial"/>
              </a:rPr>
              <a:t>s</a:t>
            </a:r>
            <a:r>
              <a:rPr sz="1400" spc="-9" dirty="0">
                <a:latin typeface="Arial"/>
                <a:cs typeface="Arial"/>
              </a:rPr>
              <a:t> </a:t>
            </a:r>
            <a:r>
              <a:rPr sz="1400" spc="-4" dirty="0">
                <a:latin typeface="Arial"/>
                <a:cs typeface="Arial"/>
              </a:rPr>
              <a:t>conducte</a:t>
            </a:r>
            <a:r>
              <a:rPr sz="1400" dirty="0">
                <a:latin typeface="Arial"/>
                <a:cs typeface="Arial"/>
              </a:rPr>
              <a:t>d </a:t>
            </a:r>
            <a:r>
              <a:rPr sz="1400" spc="-4" dirty="0">
                <a:latin typeface="Arial"/>
                <a:cs typeface="Arial"/>
              </a:rPr>
              <a:t>unde</a:t>
            </a:r>
            <a:r>
              <a:rPr sz="1400" dirty="0">
                <a:latin typeface="Arial"/>
                <a:cs typeface="Arial"/>
              </a:rPr>
              <a:t>r </a:t>
            </a:r>
            <a:r>
              <a:rPr sz="1400" spc="-4" dirty="0">
                <a:latin typeface="Arial"/>
                <a:cs typeface="Arial"/>
              </a:rPr>
              <a:t>th</a:t>
            </a:r>
            <a:r>
              <a:rPr sz="1400" dirty="0">
                <a:latin typeface="Arial"/>
                <a:cs typeface="Arial"/>
              </a:rPr>
              <a:t>e </a:t>
            </a:r>
            <a:r>
              <a:rPr sz="1400" spc="-4" dirty="0">
                <a:latin typeface="Arial"/>
                <a:cs typeface="Arial"/>
              </a:rPr>
              <a:t>directio</a:t>
            </a:r>
            <a:r>
              <a:rPr sz="1400" dirty="0">
                <a:latin typeface="Arial"/>
                <a:cs typeface="Arial"/>
              </a:rPr>
              <a:t>n </a:t>
            </a:r>
            <a:r>
              <a:rPr sz="1400" spc="-4" dirty="0">
                <a:latin typeface="Arial"/>
                <a:cs typeface="Arial"/>
              </a:rPr>
              <a:t>of th</a:t>
            </a:r>
            <a:r>
              <a:rPr sz="1400" dirty="0">
                <a:latin typeface="Arial"/>
                <a:cs typeface="Arial"/>
              </a:rPr>
              <a:t>e</a:t>
            </a:r>
            <a:r>
              <a:rPr sz="1400" spc="4" dirty="0">
                <a:latin typeface="Arial"/>
                <a:cs typeface="Arial"/>
              </a:rPr>
              <a:t> </a:t>
            </a:r>
            <a:r>
              <a:rPr sz="1400" spc="-4" dirty="0">
                <a:latin typeface="Arial"/>
                <a:cs typeface="Arial"/>
              </a:rPr>
              <a:t>Institution</a:t>
            </a:r>
            <a:r>
              <a:rPr sz="1400" spc="-31" dirty="0">
                <a:latin typeface="Arial"/>
                <a:cs typeface="Arial"/>
              </a:rPr>
              <a:t>’</a:t>
            </a:r>
            <a:r>
              <a:rPr sz="1400" dirty="0">
                <a:latin typeface="Arial"/>
                <a:cs typeface="Arial"/>
              </a:rPr>
              <a:t>s</a:t>
            </a:r>
            <a:r>
              <a:rPr sz="1400" spc="4" dirty="0">
                <a:latin typeface="Arial"/>
                <a:cs typeface="Arial"/>
              </a:rPr>
              <a:t> </a:t>
            </a:r>
            <a:r>
              <a:rPr sz="1400" spc="-4" dirty="0">
                <a:latin typeface="Arial"/>
                <a:cs typeface="Arial"/>
              </a:rPr>
              <a:t>facult</a:t>
            </a:r>
            <a:r>
              <a:rPr sz="1400" dirty="0">
                <a:latin typeface="Arial"/>
                <a:cs typeface="Arial"/>
              </a:rPr>
              <a:t>y</a:t>
            </a:r>
            <a:r>
              <a:rPr sz="1400" spc="4" dirty="0">
                <a:latin typeface="Arial"/>
                <a:cs typeface="Arial"/>
              </a:rPr>
              <a:t> </a:t>
            </a:r>
            <a:r>
              <a:rPr sz="1400" spc="-4" dirty="0">
                <a:latin typeface="Arial"/>
                <a:cs typeface="Arial"/>
              </a:rPr>
              <a:t>an</a:t>
            </a:r>
            <a:r>
              <a:rPr sz="1400" dirty="0">
                <a:latin typeface="Arial"/>
                <a:cs typeface="Arial"/>
              </a:rPr>
              <a:t>d</a:t>
            </a:r>
            <a:r>
              <a:rPr sz="1400" spc="4" dirty="0">
                <a:latin typeface="Arial"/>
                <a:cs typeface="Arial"/>
              </a:rPr>
              <a:t> </a:t>
            </a:r>
            <a:r>
              <a:rPr sz="1400" spc="-4" dirty="0">
                <a:latin typeface="Arial"/>
                <a:cs typeface="Arial"/>
              </a:rPr>
              <a:t>sta</a:t>
            </a:r>
            <a:r>
              <a:rPr sz="1400" spc="-31" dirty="0">
                <a:latin typeface="Arial"/>
                <a:cs typeface="Arial"/>
              </a:rPr>
              <a:t>f</a:t>
            </a:r>
            <a:r>
              <a:rPr sz="1400" dirty="0">
                <a:latin typeface="Arial"/>
                <a:cs typeface="Arial"/>
              </a:rPr>
              <a:t>f</a:t>
            </a:r>
            <a:r>
              <a:rPr sz="1400" spc="13" dirty="0">
                <a:latin typeface="Arial"/>
                <a:cs typeface="Arial"/>
              </a:rPr>
              <a:t> </a:t>
            </a:r>
            <a:r>
              <a:rPr sz="1400" spc="-4" dirty="0">
                <a:latin typeface="Arial"/>
                <a:cs typeface="Arial"/>
              </a:rPr>
              <a:t>an</a:t>
            </a:r>
            <a:r>
              <a:rPr sz="1400" dirty="0">
                <a:latin typeface="Arial"/>
                <a:cs typeface="Arial"/>
              </a:rPr>
              <a:t>d</a:t>
            </a:r>
            <a:r>
              <a:rPr sz="1400" spc="4" dirty="0">
                <a:latin typeface="Arial"/>
                <a:cs typeface="Arial"/>
              </a:rPr>
              <a:t> </a:t>
            </a:r>
            <a:r>
              <a:rPr sz="1400" spc="-4" dirty="0">
                <a:latin typeface="Arial"/>
                <a:cs typeface="Arial"/>
              </a:rPr>
              <a:t>funde</a:t>
            </a:r>
            <a:r>
              <a:rPr sz="1400" dirty="0">
                <a:latin typeface="Arial"/>
                <a:cs typeface="Arial"/>
              </a:rPr>
              <a:t>d</a:t>
            </a:r>
            <a:r>
              <a:rPr sz="1400" spc="9" dirty="0">
                <a:latin typeface="Arial"/>
                <a:cs typeface="Arial"/>
              </a:rPr>
              <a:t> </a:t>
            </a:r>
            <a:r>
              <a:rPr sz="1400" spc="-4" dirty="0">
                <a:latin typeface="Arial"/>
                <a:cs typeface="Arial"/>
              </a:rPr>
              <a:t>b</a:t>
            </a:r>
            <a:r>
              <a:rPr sz="1400" dirty="0">
                <a:latin typeface="Arial"/>
                <a:cs typeface="Arial"/>
              </a:rPr>
              <a:t>y</a:t>
            </a:r>
            <a:r>
              <a:rPr sz="1400" spc="-4" dirty="0">
                <a:latin typeface="Arial"/>
                <a:cs typeface="Arial"/>
              </a:rPr>
              <a:t> a</a:t>
            </a:r>
            <a:r>
              <a:rPr sz="1400" dirty="0">
                <a:latin typeface="Arial"/>
                <a:cs typeface="Arial"/>
              </a:rPr>
              <a:t>n</a:t>
            </a:r>
            <a:r>
              <a:rPr sz="1400" spc="-4" dirty="0">
                <a:latin typeface="Arial"/>
                <a:cs typeface="Arial"/>
              </a:rPr>
              <a:t> outsid</a:t>
            </a:r>
            <a:r>
              <a:rPr sz="1400" dirty="0">
                <a:latin typeface="Arial"/>
                <a:cs typeface="Arial"/>
              </a:rPr>
              <a:t>e</a:t>
            </a:r>
            <a:r>
              <a:rPr sz="1400" spc="-4" dirty="0">
                <a:latin typeface="Arial"/>
                <a:cs typeface="Arial"/>
              </a:rPr>
              <a:t> sourc</a:t>
            </a:r>
            <a:r>
              <a:rPr sz="1400" dirty="0">
                <a:latin typeface="Arial"/>
                <a:cs typeface="Arial"/>
              </a:rPr>
              <a:t>e</a:t>
            </a:r>
            <a:r>
              <a:rPr sz="1400" spc="-4" dirty="0">
                <a:latin typeface="Arial"/>
                <a:cs typeface="Arial"/>
              </a:rPr>
              <a:t> i</a:t>
            </a:r>
            <a:r>
              <a:rPr sz="1400" dirty="0">
                <a:latin typeface="Arial"/>
                <a:cs typeface="Arial"/>
              </a:rPr>
              <a:t>n</a:t>
            </a:r>
            <a:r>
              <a:rPr sz="1400" spc="-4" dirty="0">
                <a:latin typeface="Arial"/>
                <a:cs typeface="Arial"/>
              </a:rPr>
              <a:t> accordanc</a:t>
            </a:r>
            <a:r>
              <a:rPr sz="1400" dirty="0">
                <a:latin typeface="Arial"/>
                <a:cs typeface="Arial"/>
              </a:rPr>
              <a:t>e</a:t>
            </a:r>
            <a:r>
              <a:rPr sz="1400" spc="-4" dirty="0">
                <a:latin typeface="Arial"/>
                <a:cs typeface="Arial"/>
              </a:rPr>
              <a:t> with </a:t>
            </a:r>
            <a:r>
              <a:rPr sz="1400" b="1" spc="-4" dirty="0">
                <a:latin typeface="Arial"/>
                <a:cs typeface="Arial"/>
              </a:rPr>
              <a:t>awar</a:t>
            </a:r>
            <a:r>
              <a:rPr sz="1400" b="1" dirty="0">
                <a:latin typeface="Arial"/>
                <a:cs typeface="Arial"/>
              </a:rPr>
              <a:t>d </a:t>
            </a:r>
            <a:r>
              <a:rPr sz="1400" b="1" spc="-4" dirty="0">
                <a:latin typeface="Arial"/>
                <a:cs typeface="Arial"/>
              </a:rPr>
              <a:t>instrument</a:t>
            </a:r>
            <a:r>
              <a:rPr sz="1400" b="1" dirty="0">
                <a:latin typeface="Arial"/>
                <a:cs typeface="Arial"/>
              </a:rPr>
              <a:t>s</a:t>
            </a:r>
            <a:r>
              <a:rPr sz="1400" b="1" spc="9" dirty="0">
                <a:latin typeface="Arial"/>
                <a:cs typeface="Arial"/>
              </a:rPr>
              <a:t> </a:t>
            </a:r>
            <a:r>
              <a:rPr sz="1400" spc="-4" dirty="0">
                <a:latin typeface="Arial"/>
                <a:cs typeface="Arial"/>
              </a:rPr>
              <a:t>containin</a:t>
            </a:r>
            <a:r>
              <a:rPr sz="1400" dirty="0">
                <a:latin typeface="Arial"/>
                <a:cs typeface="Arial"/>
              </a:rPr>
              <a:t>g</a:t>
            </a:r>
            <a:r>
              <a:rPr sz="1400" spc="-9" dirty="0">
                <a:latin typeface="Arial"/>
                <a:cs typeface="Arial"/>
              </a:rPr>
              <a:t> </a:t>
            </a:r>
            <a:r>
              <a:rPr sz="1400" spc="-4" dirty="0">
                <a:latin typeface="Arial"/>
                <a:cs typeface="Arial"/>
              </a:rPr>
              <a:t>on</a:t>
            </a:r>
            <a:r>
              <a:rPr sz="1400" dirty="0">
                <a:latin typeface="Arial"/>
                <a:cs typeface="Arial"/>
              </a:rPr>
              <a:t>e</a:t>
            </a:r>
            <a:r>
              <a:rPr sz="1400" spc="4" dirty="0">
                <a:latin typeface="Arial"/>
                <a:cs typeface="Arial"/>
              </a:rPr>
              <a:t> </a:t>
            </a:r>
            <a:r>
              <a:rPr sz="1400" spc="-4" dirty="0">
                <a:latin typeface="Arial"/>
                <a:cs typeface="Arial"/>
              </a:rPr>
              <a:t>o</a:t>
            </a:r>
            <a:r>
              <a:rPr sz="1400" dirty="0">
                <a:latin typeface="Arial"/>
                <a:cs typeface="Arial"/>
              </a:rPr>
              <a:t>r</a:t>
            </a:r>
            <a:r>
              <a:rPr sz="1400" spc="4" dirty="0">
                <a:latin typeface="Arial"/>
                <a:cs typeface="Arial"/>
              </a:rPr>
              <a:t> </a:t>
            </a:r>
            <a:r>
              <a:rPr sz="1400" spc="-4" dirty="0">
                <a:latin typeface="Arial"/>
                <a:cs typeface="Arial"/>
              </a:rPr>
              <a:t>mor</a:t>
            </a:r>
            <a:r>
              <a:rPr sz="1400" dirty="0">
                <a:latin typeface="Arial"/>
                <a:cs typeface="Arial"/>
              </a:rPr>
              <a:t>e</a:t>
            </a:r>
            <a:r>
              <a:rPr sz="1400" spc="4" dirty="0">
                <a:latin typeface="Arial"/>
                <a:cs typeface="Arial"/>
              </a:rPr>
              <a:t> </a:t>
            </a:r>
            <a:r>
              <a:rPr sz="1400" spc="-4" dirty="0">
                <a:latin typeface="Arial"/>
                <a:cs typeface="Arial"/>
              </a:rPr>
              <a:t>o</a:t>
            </a:r>
            <a:r>
              <a:rPr sz="1400" dirty="0">
                <a:latin typeface="Arial"/>
                <a:cs typeface="Arial"/>
              </a:rPr>
              <a:t>f</a:t>
            </a:r>
            <a:r>
              <a:rPr sz="1400" spc="4" dirty="0">
                <a:latin typeface="Arial"/>
                <a:cs typeface="Arial"/>
              </a:rPr>
              <a:t> </a:t>
            </a:r>
            <a:r>
              <a:rPr sz="1400" spc="-4" dirty="0">
                <a:latin typeface="Arial"/>
                <a:cs typeface="Arial"/>
              </a:rPr>
              <a:t>th</a:t>
            </a:r>
            <a:r>
              <a:rPr sz="1400" dirty="0">
                <a:latin typeface="Arial"/>
                <a:cs typeface="Arial"/>
              </a:rPr>
              <a:t>e</a:t>
            </a:r>
            <a:r>
              <a:rPr sz="1400" spc="4" dirty="0">
                <a:latin typeface="Arial"/>
                <a:cs typeface="Arial"/>
              </a:rPr>
              <a:t> </a:t>
            </a:r>
            <a:r>
              <a:rPr sz="1400" spc="-4" dirty="0">
                <a:latin typeface="Arial"/>
                <a:cs typeface="Arial"/>
              </a:rPr>
              <a:t>followin</a:t>
            </a:r>
            <a:r>
              <a:rPr sz="1400" dirty="0">
                <a:latin typeface="Arial"/>
                <a:cs typeface="Arial"/>
              </a:rPr>
              <a:t>g</a:t>
            </a:r>
            <a:r>
              <a:rPr sz="1400" spc="-13" dirty="0">
                <a:latin typeface="Arial"/>
                <a:cs typeface="Arial"/>
              </a:rPr>
              <a:t> </a:t>
            </a:r>
            <a:r>
              <a:rPr sz="1400" spc="-4" dirty="0">
                <a:latin typeface="Arial"/>
                <a:cs typeface="Arial"/>
              </a:rPr>
              <a:t>provisions:</a:t>
            </a:r>
            <a:endParaRPr sz="1400" dirty="0">
              <a:latin typeface="Arial"/>
              <a:cs typeface="Arial"/>
            </a:endParaRPr>
          </a:p>
          <a:p>
            <a:pPr marL="319115" marR="481522" indent="-307718">
              <a:spcBef>
                <a:spcPts val="341"/>
              </a:spcBef>
              <a:buFont typeface="Arial"/>
              <a:buChar char="•"/>
              <a:tabLst>
                <a:tab pos="318546" algn="l"/>
              </a:tabLst>
            </a:pPr>
            <a:r>
              <a:rPr sz="1400" spc="-4" dirty="0">
                <a:latin typeface="Arial"/>
                <a:cs typeface="Arial"/>
              </a:rPr>
              <a:t>Th</a:t>
            </a:r>
            <a:r>
              <a:rPr sz="1400" dirty="0">
                <a:latin typeface="Arial"/>
                <a:cs typeface="Arial"/>
              </a:rPr>
              <a:t>e</a:t>
            </a:r>
            <a:r>
              <a:rPr sz="1400" spc="-4" dirty="0">
                <a:latin typeface="Arial"/>
                <a:cs typeface="Arial"/>
              </a:rPr>
              <a:t> propose</a:t>
            </a:r>
            <a:r>
              <a:rPr sz="1400" dirty="0">
                <a:latin typeface="Arial"/>
                <a:cs typeface="Arial"/>
              </a:rPr>
              <a:t>d</a:t>
            </a:r>
            <a:r>
              <a:rPr sz="1400" spc="-4" dirty="0">
                <a:latin typeface="Arial"/>
                <a:cs typeface="Arial"/>
              </a:rPr>
              <a:t> wor</a:t>
            </a:r>
            <a:r>
              <a:rPr sz="1400" dirty="0">
                <a:latin typeface="Arial"/>
                <a:cs typeface="Arial"/>
              </a:rPr>
              <a:t>k</a:t>
            </a:r>
            <a:r>
              <a:rPr sz="1400" spc="-4" dirty="0">
                <a:latin typeface="Arial"/>
                <a:cs typeface="Arial"/>
              </a:rPr>
              <a:t> bind</a:t>
            </a:r>
            <a:r>
              <a:rPr sz="1400" dirty="0">
                <a:latin typeface="Arial"/>
                <a:cs typeface="Arial"/>
              </a:rPr>
              <a:t>s</a:t>
            </a:r>
            <a:r>
              <a:rPr sz="1400" spc="-4" dirty="0">
                <a:latin typeface="Arial"/>
                <a:cs typeface="Arial"/>
              </a:rPr>
              <a:t> Institutio</a:t>
            </a:r>
            <a:r>
              <a:rPr sz="1400" dirty="0">
                <a:latin typeface="Arial"/>
                <a:cs typeface="Arial"/>
              </a:rPr>
              <a:t>n</a:t>
            </a:r>
            <a:r>
              <a:rPr sz="1400" spc="4" dirty="0">
                <a:latin typeface="Arial"/>
                <a:cs typeface="Arial"/>
              </a:rPr>
              <a:t> </a:t>
            </a:r>
            <a:r>
              <a:rPr sz="1400" spc="-4" dirty="0">
                <a:latin typeface="Arial"/>
                <a:cs typeface="Arial"/>
              </a:rPr>
              <a:t>t</a:t>
            </a:r>
            <a:r>
              <a:rPr sz="1400" dirty="0">
                <a:latin typeface="Arial"/>
                <a:cs typeface="Arial"/>
              </a:rPr>
              <a:t>o</a:t>
            </a:r>
            <a:r>
              <a:rPr sz="1400" spc="4" dirty="0">
                <a:latin typeface="Arial"/>
                <a:cs typeface="Arial"/>
              </a:rPr>
              <a:t> </a:t>
            </a:r>
            <a:r>
              <a:rPr sz="1400" dirty="0">
                <a:latin typeface="Arial"/>
                <a:cs typeface="Arial"/>
              </a:rPr>
              <a:t>a</a:t>
            </a:r>
            <a:r>
              <a:rPr sz="1400" spc="-4" dirty="0">
                <a:latin typeface="Arial"/>
                <a:cs typeface="Arial"/>
              </a:rPr>
              <a:t> </a:t>
            </a:r>
            <a:r>
              <a:rPr sz="1400" spc="13" dirty="0">
                <a:latin typeface="Arial"/>
                <a:cs typeface="Arial"/>
              </a:rPr>
              <a:t>s</a:t>
            </a:r>
            <a:r>
              <a:rPr sz="1400" spc="-4" dirty="0">
                <a:latin typeface="Arial"/>
                <a:cs typeface="Arial"/>
              </a:rPr>
              <a:t>pecifi</a:t>
            </a:r>
            <a:r>
              <a:rPr sz="1400" dirty="0">
                <a:latin typeface="Arial"/>
                <a:cs typeface="Arial"/>
              </a:rPr>
              <a:t>c</a:t>
            </a:r>
            <a:r>
              <a:rPr sz="1400" spc="-9" dirty="0">
                <a:latin typeface="Arial"/>
                <a:cs typeface="Arial"/>
              </a:rPr>
              <a:t> </a:t>
            </a:r>
            <a:r>
              <a:rPr sz="1400" spc="-4" dirty="0">
                <a:latin typeface="Arial"/>
                <a:cs typeface="Arial"/>
              </a:rPr>
              <a:t>lin</a:t>
            </a:r>
            <a:r>
              <a:rPr sz="1400" dirty="0">
                <a:latin typeface="Arial"/>
                <a:cs typeface="Arial"/>
              </a:rPr>
              <a:t>e</a:t>
            </a:r>
            <a:r>
              <a:rPr sz="1400" spc="-9" dirty="0">
                <a:latin typeface="Arial"/>
                <a:cs typeface="Arial"/>
              </a:rPr>
              <a:t> </a:t>
            </a:r>
            <a:r>
              <a:rPr sz="1400" spc="-4" dirty="0">
                <a:latin typeface="Arial"/>
                <a:cs typeface="Arial"/>
              </a:rPr>
              <a:t>o</a:t>
            </a:r>
            <a:r>
              <a:rPr sz="1400" dirty="0">
                <a:latin typeface="Arial"/>
                <a:cs typeface="Arial"/>
              </a:rPr>
              <a:t>f</a:t>
            </a:r>
            <a:r>
              <a:rPr sz="1400" spc="9" dirty="0">
                <a:latin typeface="Arial"/>
                <a:cs typeface="Arial"/>
              </a:rPr>
              <a:t> </a:t>
            </a:r>
            <a:r>
              <a:rPr sz="1400" spc="-4" dirty="0">
                <a:latin typeface="Arial"/>
                <a:cs typeface="Arial"/>
              </a:rPr>
              <a:t>scientifi</a:t>
            </a:r>
            <a:r>
              <a:rPr sz="1400" dirty="0">
                <a:latin typeface="Arial"/>
                <a:cs typeface="Arial"/>
              </a:rPr>
              <a:t>c</a:t>
            </a:r>
            <a:r>
              <a:rPr sz="1400" spc="-9" dirty="0">
                <a:latin typeface="Arial"/>
                <a:cs typeface="Arial"/>
              </a:rPr>
              <a:t> </a:t>
            </a:r>
            <a:r>
              <a:rPr sz="1400" spc="-4" dirty="0">
                <a:latin typeface="Arial"/>
                <a:cs typeface="Arial"/>
              </a:rPr>
              <a:t>inquir</a:t>
            </a:r>
            <a:r>
              <a:rPr sz="1400" spc="-108" dirty="0">
                <a:latin typeface="Arial"/>
                <a:cs typeface="Arial"/>
              </a:rPr>
              <a:t>y</a:t>
            </a:r>
            <a:r>
              <a:rPr sz="1400" dirty="0">
                <a:latin typeface="Arial"/>
                <a:cs typeface="Arial"/>
              </a:rPr>
              <a:t>,</a:t>
            </a:r>
            <a:r>
              <a:rPr sz="1400" spc="-9" dirty="0">
                <a:latin typeface="Arial"/>
                <a:cs typeface="Arial"/>
              </a:rPr>
              <a:t> </a:t>
            </a:r>
            <a:r>
              <a:rPr sz="1400" spc="-4" dirty="0">
                <a:latin typeface="Arial"/>
                <a:cs typeface="Arial"/>
              </a:rPr>
              <a:t>which usuall</a:t>
            </a:r>
            <a:r>
              <a:rPr sz="1400" dirty="0">
                <a:latin typeface="Arial"/>
                <a:cs typeface="Arial"/>
              </a:rPr>
              <a:t>y</a:t>
            </a:r>
            <a:r>
              <a:rPr sz="1400" spc="-13" dirty="0">
                <a:latin typeface="Arial"/>
                <a:cs typeface="Arial"/>
              </a:rPr>
              <a:t> </a:t>
            </a:r>
            <a:r>
              <a:rPr sz="1400" spc="-4" dirty="0">
                <a:latin typeface="Arial"/>
                <a:cs typeface="Arial"/>
              </a:rPr>
              <a:t>require</a:t>
            </a:r>
            <a:r>
              <a:rPr sz="1400" dirty="0">
                <a:latin typeface="Arial"/>
                <a:cs typeface="Arial"/>
              </a:rPr>
              <a:t>s a </a:t>
            </a:r>
            <a:r>
              <a:rPr sz="1400" b="1" spc="-4" dirty="0">
                <a:latin typeface="Arial"/>
                <a:cs typeface="Arial"/>
              </a:rPr>
              <a:t>statemen</a:t>
            </a:r>
            <a:r>
              <a:rPr sz="1400" b="1" dirty="0">
                <a:latin typeface="Arial"/>
                <a:cs typeface="Arial"/>
              </a:rPr>
              <a:t>t</a:t>
            </a:r>
            <a:r>
              <a:rPr sz="1400" b="1" spc="4" dirty="0">
                <a:latin typeface="Arial"/>
                <a:cs typeface="Arial"/>
              </a:rPr>
              <a:t> </a:t>
            </a:r>
            <a:r>
              <a:rPr sz="1400" b="1" spc="-4" dirty="0">
                <a:latin typeface="Arial"/>
                <a:cs typeface="Arial"/>
              </a:rPr>
              <a:t>o</a:t>
            </a:r>
            <a:r>
              <a:rPr sz="1400" b="1" dirty="0">
                <a:latin typeface="Arial"/>
                <a:cs typeface="Arial"/>
              </a:rPr>
              <a:t>f</a:t>
            </a:r>
            <a:r>
              <a:rPr sz="1400" b="1" spc="4" dirty="0">
                <a:latin typeface="Arial"/>
                <a:cs typeface="Arial"/>
              </a:rPr>
              <a:t> </a:t>
            </a:r>
            <a:r>
              <a:rPr sz="1400" b="1" spc="-4" dirty="0">
                <a:latin typeface="Arial"/>
                <a:cs typeface="Arial"/>
              </a:rPr>
              <a:t>wor</a:t>
            </a:r>
            <a:r>
              <a:rPr sz="1400" b="1" spc="-9" dirty="0">
                <a:latin typeface="Arial"/>
                <a:cs typeface="Arial"/>
              </a:rPr>
              <a:t>k</a:t>
            </a:r>
            <a:r>
              <a:rPr sz="1400" dirty="0">
                <a:latin typeface="Arial"/>
                <a:cs typeface="Arial"/>
              </a:rPr>
              <a:t>,</a:t>
            </a:r>
            <a:r>
              <a:rPr sz="1400" spc="4" dirty="0">
                <a:latin typeface="Arial"/>
                <a:cs typeface="Arial"/>
              </a:rPr>
              <a:t> </a:t>
            </a:r>
            <a:r>
              <a:rPr sz="1400" spc="-4" dirty="0">
                <a:latin typeface="Arial"/>
                <a:cs typeface="Arial"/>
              </a:rPr>
              <a:t>gran</a:t>
            </a:r>
            <a:r>
              <a:rPr sz="1400" dirty="0">
                <a:latin typeface="Arial"/>
                <a:cs typeface="Arial"/>
              </a:rPr>
              <a:t>t</a:t>
            </a:r>
            <a:r>
              <a:rPr sz="1400" spc="4" dirty="0">
                <a:latin typeface="Arial"/>
                <a:cs typeface="Arial"/>
              </a:rPr>
              <a:t> </a:t>
            </a:r>
            <a:r>
              <a:rPr sz="1400" spc="-4" dirty="0">
                <a:latin typeface="Arial"/>
                <a:cs typeface="Arial"/>
              </a:rPr>
              <a:t>applicatio</a:t>
            </a:r>
            <a:r>
              <a:rPr sz="1400" dirty="0">
                <a:latin typeface="Arial"/>
                <a:cs typeface="Arial"/>
              </a:rPr>
              <a:t>n</a:t>
            </a:r>
            <a:r>
              <a:rPr sz="1400" spc="-9" dirty="0">
                <a:latin typeface="Arial"/>
                <a:cs typeface="Arial"/>
              </a:rPr>
              <a:t> </a:t>
            </a:r>
            <a:r>
              <a:rPr sz="1400" spc="-4" dirty="0">
                <a:latin typeface="Arial"/>
                <a:cs typeface="Arial"/>
              </a:rPr>
              <a:t>o</a:t>
            </a:r>
            <a:r>
              <a:rPr sz="1400" dirty="0">
                <a:latin typeface="Arial"/>
                <a:cs typeface="Arial"/>
              </a:rPr>
              <a:t>r</a:t>
            </a:r>
            <a:r>
              <a:rPr sz="1400" spc="4" dirty="0">
                <a:latin typeface="Arial"/>
                <a:cs typeface="Arial"/>
              </a:rPr>
              <a:t> </a:t>
            </a:r>
            <a:r>
              <a:rPr sz="1400" spc="-4" dirty="0">
                <a:latin typeface="Arial"/>
                <a:cs typeface="Arial"/>
              </a:rPr>
              <a:t>proposal.</a:t>
            </a:r>
            <a:endParaRPr sz="1400" dirty="0">
              <a:latin typeface="Arial"/>
              <a:cs typeface="Arial"/>
            </a:endParaRPr>
          </a:p>
          <a:p>
            <a:pPr marL="318546" indent="-307718">
              <a:spcBef>
                <a:spcPts val="341"/>
              </a:spcBef>
              <a:buFont typeface="Arial"/>
              <a:buChar char="•"/>
              <a:tabLst>
                <a:tab pos="318546" algn="l"/>
              </a:tabLst>
            </a:pPr>
            <a:r>
              <a:rPr sz="1400" spc="-4" dirty="0">
                <a:latin typeface="Arial"/>
                <a:cs typeface="Arial"/>
              </a:rPr>
              <a:t>Th</a:t>
            </a:r>
            <a:r>
              <a:rPr sz="1400" dirty="0">
                <a:latin typeface="Arial"/>
                <a:cs typeface="Arial"/>
              </a:rPr>
              <a:t>e</a:t>
            </a:r>
            <a:r>
              <a:rPr sz="1400" spc="-4" dirty="0">
                <a:latin typeface="Arial"/>
                <a:cs typeface="Arial"/>
              </a:rPr>
              <a:t> submissio</a:t>
            </a:r>
            <a:r>
              <a:rPr sz="1400" dirty="0">
                <a:latin typeface="Arial"/>
                <a:cs typeface="Arial"/>
              </a:rPr>
              <a:t>n</a:t>
            </a:r>
            <a:r>
              <a:rPr sz="1400" spc="-4" dirty="0">
                <a:latin typeface="Arial"/>
                <a:cs typeface="Arial"/>
              </a:rPr>
              <a:t> (an</a:t>
            </a:r>
            <a:r>
              <a:rPr sz="1400" dirty="0">
                <a:latin typeface="Arial"/>
                <a:cs typeface="Arial"/>
              </a:rPr>
              <a:t>d</a:t>
            </a:r>
            <a:r>
              <a:rPr sz="1400" spc="-4" dirty="0">
                <a:latin typeface="Arial"/>
                <a:cs typeface="Arial"/>
              </a:rPr>
              <a:t> approval</a:t>
            </a:r>
            <a:r>
              <a:rPr sz="1400" dirty="0">
                <a:latin typeface="Arial"/>
                <a:cs typeface="Arial"/>
              </a:rPr>
              <a:t>)</a:t>
            </a:r>
            <a:r>
              <a:rPr sz="1400" spc="-4" dirty="0">
                <a:latin typeface="Arial"/>
                <a:cs typeface="Arial"/>
              </a:rPr>
              <a:t> o</a:t>
            </a:r>
            <a:r>
              <a:rPr sz="1400" dirty="0">
                <a:latin typeface="Arial"/>
                <a:cs typeface="Arial"/>
              </a:rPr>
              <a:t>f</a:t>
            </a:r>
            <a:r>
              <a:rPr sz="1400" spc="4" dirty="0">
                <a:latin typeface="Arial"/>
                <a:cs typeface="Arial"/>
              </a:rPr>
              <a:t> </a:t>
            </a:r>
            <a:r>
              <a:rPr sz="1400" dirty="0">
                <a:latin typeface="Arial"/>
                <a:cs typeface="Arial"/>
              </a:rPr>
              <a:t>a</a:t>
            </a:r>
            <a:r>
              <a:rPr sz="1400" spc="9" dirty="0">
                <a:latin typeface="Arial"/>
                <a:cs typeface="Arial"/>
              </a:rPr>
              <a:t> </a:t>
            </a:r>
            <a:r>
              <a:rPr sz="1400" b="1" spc="-4" dirty="0">
                <a:latin typeface="Arial"/>
                <a:cs typeface="Arial"/>
              </a:rPr>
              <a:t>budge</a:t>
            </a:r>
            <a:r>
              <a:rPr sz="1400" b="1" dirty="0">
                <a:latin typeface="Arial"/>
                <a:cs typeface="Arial"/>
              </a:rPr>
              <a:t>t</a:t>
            </a:r>
            <a:r>
              <a:rPr sz="1400" b="1" spc="-4" dirty="0">
                <a:latin typeface="Arial"/>
                <a:cs typeface="Arial"/>
              </a:rPr>
              <a:t> </a:t>
            </a:r>
            <a:r>
              <a:rPr sz="1400" spc="-4" dirty="0">
                <a:latin typeface="Arial"/>
                <a:cs typeface="Arial"/>
              </a:rPr>
              <a:t>i</a:t>
            </a:r>
            <a:r>
              <a:rPr sz="1400" dirty="0">
                <a:latin typeface="Arial"/>
                <a:cs typeface="Arial"/>
              </a:rPr>
              <a:t>s</a:t>
            </a:r>
            <a:r>
              <a:rPr sz="1400" spc="-9" dirty="0">
                <a:latin typeface="Arial"/>
                <a:cs typeface="Arial"/>
              </a:rPr>
              <a:t> </a:t>
            </a:r>
            <a:r>
              <a:rPr sz="1400" spc="-4" dirty="0">
                <a:latin typeface="Arial"/>
                <a:cs typeface="Arial"/>
              </a:rPr>
              <a:t>required.</a:t>
            </a:r>
            <a:endParaRPr sz="1400" dirty="0">
              <a:latin typeface="Arial"/>
              <a:cs typeface="Arial"/>
            </a:endParaRPr>
          </a:p>
          <a:p>
            <a:pPr marL="319115" marR="169815" indent="-307718">
              <a:spcBef>
                <a:spcPts val="341"/>
              </a:spcBef>
              <a:buFont typeface="Arial"/>
              <a:buChar char="•"/>
              <a:tabLst>
                <a:tab pos="318546" algn="l"/>
              </a:tabLst>
            </a:pPr>
            <a:r>
              <a:rPr sz="1400" spc="-4" dirty="0">
                <a:latin typeface="Arial"/>
                <a:cs typeface="Arial"/>
              </a:rPr>
              <a:t>Th</a:t>
            </a:r>
            <a:r>
              <a:rPr sz="1400" dirty="0">
                <a:latin typeface="Arial"/>
                <a:cs typeface="Arial"/>
              </a:rPr>
              <a:t>e </a:t>
            </a:r>
            <a:r>
              <a:rPr sz="1400" spc="-4" dirty="0">
                <a:latin typeface="Arial"/>
                <a:cs typeface="Arial"/>
              </a:rPr>
              <a:t>fund</a:t>
            </a:r>
            <a:r>
              <a:rPr sz="1400" dirty="0">
                <a:latin typeface="Arial"/>
                <a:cs typeface="Arial"/>
              </a:rPr>
              <a:t>s </a:t>
            </a:r>
            <a:r>
              <a:rPr sz="1400" spc="-4" dirty="0">
                <a:latin typeface="Arial"/>
                <a:cs typeface="Arial"/>
              </a:rPr>
              <a:t>ar</a:t>
            </a:r>
            <a:r>
              <a:rPr sz="1400" dirty="0">
                <a:latin typeface="Arial"/>
                <a:cs typeface="Arial"/>
              </a:rPr>
              <a:t>e</a:t>
            </a:r>
            <a:r>
              <a:rPr sz="1400" spc="4" dirty="0">
                <a:latin typeface="Arial"/>
                <a:cs typeface="Arial"/>
              </a:rPr>
              <a:t> </a:t>
            </a:r>
            <a:r>
              <a:rPr sz="1400" spc="-4" dirty="0">
                <a:latin typeface="Arial"/>
                <a:cs typeface="Arial"/>
              </a:rPr>
              <a:t>give</a:t>
            </a:r>
            <a:r>
              <a:rPr sz="1400" dirty="0">
                <a:latin typeface="Arial"/>
                <a:cs typeface="Arial"/>
              </a:rPr>
              <a:t>n</a:t>
            </a:r>
            <a:r>
              <a:rPr sz="1400" spc="-9" dirty="0">
                <a:latin typeface="Arial"/>
                <a:cs typeface="Arial"/>
              </a:rPr>
              <a:t> </a:t>
            </a:r>
            <a:r>
              <a:rPr sz="1400" b="1" spc="-4" dirty="0">
                <a:latin typeface="Arial"/>
                <a:cs typeface="Arial"/>
              </a:rPr>
              <a:t>t</a:t>
            </a:r>
            <a:r>
              <a:rPr sz="1400" b="1" dirty="0">
                <a:latin typeface="Arial"/>
                <a:cs typeface="Arial"/>
              </a:rPr>
              <a:t>o </a:t>
            </a:r>
            <a:r>
              <a:rPr sz="1400" b="1" spc="-4" dirty="0">
                <a:latin typeface="Arial"/>
                <a:cs typeface="Arial"/>
              </a:rPr>
              <a:t>accomplis</a:t>
            </a:r>
            <a:r>
              <a:rPr sz="1400" b="1" dirty="0">
                <a:latin typeface="Arial"/>
                <a:cs typeface="Arial"/>
              </a:rPr>
              <a:t>h </a:t>
            </a:r>
            <a:r>
              <a:rPr sz="1400" b="1" spc="-4" dirty="0">
                <a:latin typeface="Arial"/>
                <a:cs typeface="Arial"/>
              </a:rPr>
              <a:t>specifi</a:t>
            </a:r>
            <a:r>
              <a:rPr sz="1400" b="1" dirty="0">
                <a:latin typeface="Arial"/>
                <a:cs typeface="Arial"/>
              </a:rPr>
              <a:t>c</a:t>
            </a:r>
            <a:r>
              <a:rPr sz="1400" b="1" spc="13" dirty="0">
                <a:latin typeface="Arial"/>
                <a:cs typeface="Arial"/>
              </a:rPr>
              <a:t> </a:t>
            </a:r>
            <a:r>
              <a:rPr sz="1400" b="1" spc="-4" dirty="0">
                <a:latin typeface="Arial"/>
                <a:cs typeface="Arial"/>
              </a:rPr>
              <a:t>researc</a:t>
            </a:r>
            <a:r>
              <a:rPr sz="1400" b="1" dirty="0">
                <a:latin typeface="Arial"/>
                <a:cs typeface="Arial"/>
              </a:rPr>
              <a:t>h </a:t>
            </a:r>
            <a:r>
              <a:rPr sz="1400" b="1" spc="-4" dirty="0">
                <a:latin typeface="Arial"/>
                <a:cs typeface="Arial"/>
              </a:rPr>
              <a:t>objective</a:t>
            </a:r>
            <a:r>
              <a:rPr sz="1400" b="1" dirty="0">
                <a:latin typeface="Arial"/>
                <a:cs typeface="Arial"/>
              </a:rPr>
              <a:t>s </a:t>
            </a:r>
            <a:r>
              <a:rPr sz="1400" spc="-4" dirty="0">
                <a:latin typeface="Arial"/>
                <a:cs typeface="Arial"/>
              </a:rPr>
              <a:t>(a</a:t>
            </a:r>
            <a:r>
              <a:rPr sz="1400" dirty="0">
                <a:latin typeface="Arial"/>
                <a:cs typeface="Arial"/>
              </a:rPr>
              <a:t>s </a:t>
            </a:r>
            <a:r>
              <a:rPr sz="1400" spc="-4" dirty="0">
                <a:latin typeface="Arial"/>
                <a:cs typeface="Arial"/>
              </a:rPr>
              <a:t>oppose</a:t>
            </a:r>
            <a:r>
              <a:rPr sz="1400" dirty="0">
                <a:latin typeface="Arial"/>
                <a:cs typeface="Arial"/>
              </a:rPr>
              <a:t>d </a:t>
            </a:r>
            <a:r>
              <a:rPr sz="1400" spc="-4" dirty="0">
                <a:latin typeface="Arial"/>
                <a:cs typeface="Arial"/>
              </a:rPr>
              <a:t>to providin</a:t>
            </a:r>
            <a:r>
              <a:rPr sz="1400" dirty="0">
                <a:latin typeface="Arial"/>
                <a:cs typeface="Arial"/>
              </a:rPr>
              <a:t>g</a:t>
            </a:r>
            <a:r>
              <a:rPr sz="1400" spc="-9" dirty="0">
                <a:latin typeface="Arial"/>
                <a:cs typeface="Arial"/>
              </a:rPr>
              <a:t> </a:t>
            </a:r>
            <a:r>
              <a:rPr sz="1400" spc="-4" dirty="0">
                <a:latin typeface="Arial"/>
                <a:cs typeface="Arial"/>
              </a:rPr>
              <a:t>suppor</a:t>
            </a:r>
            <a:r>
              <a:rPr sz="1400" dirty="0">
                <a:latin typeface="Arial"/>
                <a:cs typeface="Arial"/>
              </a:rPr>
              <a:t>t</a:t>
            </a:r>
            <a:r>
              <a:rPr sz="1400" spc="4" dirty="0">
                <a:latin typeface="Arial"/>
                <a:cs typeface="Arial"/>
              </a:rPr>
              <a:t> </a:t>
            </a:r>
            <a:r>
              <a:rPr sz="1400" spc="-4" dirty="0">
                <a:latin typeface="Arial"/>
                <a:cs typeface="Arial"/>
              </a:rPr>
              <a:t>fo</a:t>
            </a:r>
            <a:r>
              <a:rPr sz="1400" dirty="0">
                <a:latin typeface="Arial"/>
                <a:cs typeface="Arial"/>
              </a:rPr>
              <a:t>r</a:t>
            </a:r>
            <a:r>
              <a:rPr sz="1400" spc="4" dirty="0">
                <a:latin typeface="Arial"/>
                <a:cs typeface="Arial"/>
              </a:rPr>
              <a:t> </a:t>
            </a:r>
            <a:r>
              <a:rPr sz="1400" dirty="0">
                <a:latin typeface="Arial"/>
                <a:cs typeface="Arial"/>
              </a:rPr>
              <a:t>a</a:t>
            </a:r>
            <a:r>
              <a:rPr sz="1400" spc="4" dirty="0">
                <a:latin typeface="Arial"/>
                <a:cs typeface="Arial"/>
              </a:rPr>
              <a:t> </a:t>
            </a:r>
            <a:r>
              <a:rPr sz="1400" spc="-4" dirty="0">
                <a:latin typeface="Arial"/>
                <a:cs typeface="Arial"/>
              </a:rPr>
              <a:t>genera</a:t>
            </a:r>
            <a:r>
              <a:rPr sz="1400" dirty="0">
                <a:latin typeface="Arial"/>
                <a:cs typeface="Arial"/>
              </a:rPr>
              <a:t>l</a:t>
            </a:r>
            <a:r>
              <a:rPr sz="1400" spc="4" dirty="0">
                <a:latin typeface="Arial"/>
                <a:cs typeface="Arial"/>
              </a:rPr>
              <a:t> </a:t>
            </a:r>
            <a:r>
              <a:rPr sz="1400" spc="-4" dirty="0">
                <a:latin typeface="Arial"/>
                <a:cs typeface="Arial"/>
              </a:rPr>
              <a:t>are</a:t>
            </a:r>
            <a:r>
              <a:rPr sz="1400" dirty="0">
                <a:latin typeface="Arial"/>
                <a:cs typeface="Arial"/>
              </a:rPr>
              <a:t>a</a:t>
            </a:r>
            <a:r>
              <a:rPr sz="1400" spc="4" dirty="0">
                <a:latin typeface="Arial"/>
                <a:cs typeface="Arial"/>
              </a:rPr>
              <a:t> </a:t>
            </a:r>
            <a:r>
              <a:rPr sz="1400" spc="-4" dirty="0">
                <a:latin typeface="Arial"/>
                <a:cs typeface="Arial"/>
              </a:rPr>
              <a:t>o</a:t>
            </a:r>
            <a:r>
              <a:rPr sz="1400" dirty="0">
                <a:latin typeface="Arial"/>
                <a:cs typeface="Arial"/>
              </a:rPr>
              <a:t>f</a:t>
            </a:r>
            <a:r>
              <a:rPr sz="1400" spc="4" dirty="0">
                <a:latin typeface="Arial"/>
                <a:cs typeface="Arial"/>
              </a:rPr>
              <a:t> </a:t>
            </a:r>
            <a:r>
              <a:rPr sz="1400" spc="-4" dirty="0">
                <a:latin typeface="Arial"/>
                <a:cs typeface="Arial"/>
              </a:rPr>
              <a:t>research</a:t>
            </a:r>
            <a:r>
              <a:rPr sz="1400" dirty="0">
                <a:latin typeface="Arial"/>
                <a:cs typeface="Arial"/>
              </a:rPr>
              <a:t>)</a:t>
            </a:r>
            <a:r>
              <a:rPr sz="1400" spc="-4" dirty="0">
                <a:latin typeface="Arial"/>
                <a:cs typeface="Arial"/>
              </a:rPr>
              <a:t> </a:t>
            </a:r>
            <a:r>
              <a:rPr sz="1400" b="1" spc="-4" dirty="0">
                <a:latin typeface="Arial"/>
                <a:cs typeface="Arial"/>
              </a:rPr>
              <a:t>withi</a:t>
            </a:r>
            <a:r>
              <a:rPr sz="1400" b="1" dirty="0">
                <a:latin typeface="Arial"/>
                <a:cs typeface="Arial"/>
              </a:rPr>
              <a:t>n</a:t>
            </a:r>
            <a:r>
              <a:rPr sz="1400" b="1" spc="13" dirty="0">
                <a:latin typeface="Arial"/>
                <a:cs typeface="Arial"/>
              </a:rPr>
              <a:t> </a:t>
            </a:r>
            <a:r>
              <a:rPr sz="1400" b="1" dirty="0">
                <a:latin typeface="Arial"/>
                <a:cs typeface="Arial"/>
              </a:rPr>
              <a:t>a </a:t>
            </a:r>
            <a:r>
              <a:rPr sz="1400" b="1" spc="-4" dirty="0">
                <a:latin typeface="Arial"/>
                <a:cs typeface="Arial"/>
              </a:rPr>
              <a:t>specifi</a:t>
            </a:r>
            <a:r>
              <a:rPr sz="1400" b="1" dirty="0">
                <a:latin typeface="Arial"/>
                <a:cs typeface="Arial"/>
              </a:rPr>
              <a:t>c</a:t>
            </a:r>
            <a:r>
              <a:rPr sz="1400" b="1" spc="13" dirty="0">
                <a:latin typeface="Arial"/>
                <a:cs typeface="Arial"/>
              </a:rPr>
              <a:t> </a:t>
            </a:r>
            <a:r>
              <a:rPr sz="1400" b="1" spc="-4" dirty="0">
                <a:latin typeface="Arial"/>
                <a:cs typeface="Arial"/>
              </a:rPr>
              <a:t>tim</a:t>
            </a:r>
            <a:r>
              <a:rPr sz="1400" b="1" dirty="0">
                <a:latin typeface="Arial"/>
                <a:cs typeface="Arial"/>
              </a:rPr>
              <a:t>e</a:t>
            </a:r>
            <a:r>
              <a:rPr sz="1400" b="1" spc="13" dirty="0">
                <a:latin typeface="Arial"/>
                <a:cs typeface="Arial"/>
              </a:rPr>
              <a:t> </a:t>
            </a:r>
            <a:r>
              <a:rPr sz="1400" b="1" spc="-4" dirty="0">
                <a:latin typeface="Arial"/>
                <a:cs typeface="Arial"/>
              </a:rPr>
              <a:t>frame</a:t>
            </a:r>
            <a:r>
              <a:rPr sz="1400" dirty="0">
                <a:latin typeface="Arial"/>
                <a:cs typeface="Arial"/>
              </a:rPr>
              <a:t>.</a:t>
            </a:r>
          </a:p>
          <a:p>
            <a:pPr marL="318546" indent="-307718">
              <a:spcBef>
                <a:spcPts val="341"/>
              </a:spcBef>
              <a:buFont typeface="Arial"/>
              <a:buChar char="•"/>
              <a:tabLst>
                <a:tab pos="318546" algn="l"/>
              </a:tabLst>
            </a:pPr>
            <a:r>
              <a:rPr sz="1400" spc="-4" dirty="0">
                <a:latin typeface="Arial"/>
                <a:cs typeface="Arial"/>
              </a:rPr>
              <a:t>Fund</a:t>
            </a:r>
            <a:r>
              <a:rPr sz="1400" dirty="0">
                <a:latin typeface="Arial"/>
                <a:cs typeface="Arial"/>
              </a:rPr>
              <a:t>s </a:t>
            </a:r>
            <a:r>
              <a:rPr sz="1400" spc="-4" dirty="0">
                <a:latin typeface="Arial"/>
                <a:cs typeface="Arial"/>
              </a:rPr>
              <a:t>ar</a:t>
            </a:r>
            <a:r>
              <a:rPr sz="1400" dirty="0">
                <a:latin typeface="Arial"/>
                <a:cs typeface="Arial"/>
              </a:rPr>
              <a:t>e </a:t>
            </a:r>
            <a:r>
              <a:rPr sz="1400" spc="-4" dirty="0">
                <a:latin typeface="Arial"/>
                <a:cs typeface="Arial"/>
              </a:rPr>
              <a:t>t</a:t>
            </a:r>
            <a:r>
              <a:rPr sz="1400" dirty="0">
                <a:latin typeface="Arial"/>
                <a:cs typeface="Arial"/>
              </a:rPr>
              <a:t>o </a:t>
            </a:r>
            <a:r>
              <a:rPr sz="1400" spc="-4" dirty="0">
                <a:latin typeface="Arial"/>
                <a:cs typeface="Arial"/>
              </a:rPr>
              <a:t>b</a:t>
            </a:r>
            <a:r>
              <a:rPr sz="1400" dirty="0">
                <a:latin typeface="Arial"/>
                <a:cs typeface="Arial"/>
              </a:rPr>
              <a:t>e </a:t>
            </a:r>
            <a:r>
              <a:rPr sz="1400" spc="-4" dirty="0">
                <a:latin typeface="Arial"/>
                <a:cs typeface="Arial"/>
              </a:rPr>
              <a:t>use</a:t>
            </a:r>
            <a:r>
              <a:rPr sz="1400" dirty="0">
                <a:latin typeface="Arial"/>
                <a:cs typeface="Arial"/>
              </a:rPr>
              <a:t>d </a:t>
            </a:r>
            <a:r>
              <a:rPr sz="1400" spc="-4" dirty="0">
                <a:latin typeface="Arial"/>
                <a:cs typeface="Arial"/>
              </a:rPr>
              <a:t>onl</a:t>
            </a:r>
            <a:r>
              <a:rPr sz="1400" dirty="0">
                <a:latin typeface="Arial"/>
                <a:cs typeface="Arial"/>
              </a:rPr>
              <a:t>y</a:t>
            </a:r>
            <a:r>
              <a:rPr sz="1400" spc="-9" dirty="0">
                <a:latin typeface="Arial"/>
                <a:cs typeface="Arial"/>
              </a:rPr>
              <a:t> </a:t>
            </a:r>
            <a:r>
              <a:rPr sz="1400" spc="-4" dirty="0">
                <a:latin typeface="Arial"/>
                <a:cs typeface="Arial"/>
              </a:rPr>
              <a:t>fo</a:t>
            </a:r>
            <a:r>
              <a:rPr sz="1400" dirty="0">
                <a:latin typeface="Arial"/>
                <a:cs typeface="Arial"/>
              </a:rPr>
              <a:t>r</a:t>
            </a:r>
            <a:r>
              <a:rPr sz="1400" spc="9" dirty="0">
                <a:latin typeface="Arial"/>
                <a:cs typeface="Arial"/>
              </a:rPr>
              <a:t> </a:t>
            </a:r>
            <a:r>
              <a:rPr sz="1400" b="1" spc="-4" dirty="0">
                <a:latin typeface="Arial"/>
                <a:cs typeface="Arial"/>
              </a:rPr>
              <a:t>activitie</a:t>
            </a:r>
            <a:r>
              <a:rPr sz="1400" b="1" dirty="0">
                <a:latin typeface="Arial"/>
                <a:cs typeface="Arial"/>
              </a:rPr>
              <a:t>s</a:t>
            </a:r>
            <a:r>
              <a:rPr sz="1400" b="1" spc="22" dirty="0">
                <a:latin typeface="Arial"/>
                <a:cs typeface="Arial"/>
              </a:rPr>
              <a:t> </a:t>
            </a:r>
            <a:r>
              <a:rPr sz="1400" b="1" spc="-4" dirty="0">
                <a:latin typeface="Arial"/>
                <a:cs typeface="Arial"/>
              </a:rPr>
              <a:t>approve</a:t>
            </a:r>
            <a:r>
              <a:rPr sz="1400" b="1" dirty="0">
                <a:latin typeface="Arial"/>
                <a:cs typeface="Arial"/>
              </a:rPr>
              <a:t>d</a:t>
            </a:r>
            <a:r>
              <a:rPr sz="1400" b="1" spc="-9" dirty="0">
                <a:latin typeface="Arial"/>
                <a:cs typeface="Arial"/>
              </a:rPr>
              <a:t> </a:t>
            </a:r>
            <a:r>
              <a:rPr sz="1400" b="1" spc="-4" dirty="0">
                <a:latin typeface="Arial"/>
                <a:cs typeface="Arial"/>
              </a:rPr>
              <a:t>i</a:t>
            </a:r>
            <a:r>
              <a:rPr sz="1400" b="1" dirty="0">
                <a:latin typeface="Arial"/>
                <a:cs typeface="Arial"/>
              </a:rPr>
              <a:t>n </a:t>
            </a:r>
            <a:r>
              <a:rPr sz="1400" b="1" spc="-4" dirty="0">
                <a:latin typeface="Arial"/>
                <a:cs typeface="Arial"/>
              </a:rPr>
              <a:t>advanc</a:t>
            </a:r>
            <a:r>
              <a:rPr sz="1400" b="1" dirty="0">
                <a:latin typeface="Arial"/>
                <a:cs typeface="Arial"/>
              </a:rPr>
              <a:t>e</a:t>
            </a:r>
            <a:r>
              <a:rPr sz="1400" b="1" spc="-4" dirty="0">
                <a:latin typeface="Arial"/>
                <a:cs typeface="Arial"/>
              </a:rPr>
              <a:t> </a:t>
            </a:r>
            <a:r>
              <a:rPr sz="1400" spc="-4" dirty="0">
                <a:latin typeface="Arial"/>
                <a:cs typeface="Arial"/>
              </a:rPr>
              <a:t>b</a:t>
            </a:r>
            <a:r>
              <a:rPr sz="1400" dirty="0">
                <a:latin typeface="Arial"/>
                <a:cs typeface="Arial"/>
              </a:rPr>
              <a:t>y</a:t>
            </a:r>
            <a:r>
              <a:rPr sz="1400" spc="-4" dirty="0">
                <a:latin typeface="Arial"/>
                <a:cs typeface="Arial"/>
              </a:rPr>
              <a:t> th</a:t>
            </a:r>
            <a:r>
              <a:rPr sz="1400" dirty="0">
                <a:latin typeface="Arial"/>
                <a:cs typeface="Arial"/>
              </a:rPr>
              <a:t>e</a:t>
            </a:r>
            <a:r>
              <a:rPr sz="1400" spc="9" dirty="0">
                <a:latin typeface="Arial"/>
                <a:cs typeface="Arial"/>
              </a:rPr>
              <a:t> </a:t>
            </a:r>
            <a:r>
              <a:rPr sz="1400" spc="-4" dirty="0">
                <a:latin typeface="Arial"/>
                <a:cs typeface="Arial"/>
              </a:rPr>
              <a:t>sponso</a:t>
            </a:r>
            <a:r>
              <a:rPr sz="1400" spc="-81" dirty="0">
                <a:latin typeface="Arial"/>
                <a:cs typeface="Arial"/>
              </a:rPr>
              <a:t>r</a:t>
            </a:r>
            <a:r>
              <a:rPr sz="1400" dirty="0">
                <a:latin typeface="Arial"/>
                <a:cs typeface="Arial"/>
              </a:rPr>
              <a:t>.</a:t>
            </a:r>
          </a:p>
          <a:p>
            <a:pPr marL="319115" marR="63823" indent="-307718">
              <a:spcBef>
                <a:spcPts val="341"/>
              </a:spcBef>
              <a:buFont typeface="Arial"/>
              <a:buChar char="•"/>
              <a:tabLst>
                <a:tab pos="318546" algn="l"/>
              </a:tabLst>
            </a:pPr>
            <a:r>
              <a:rPr sz="1400" spc="-4" dirty="0">
                <a:latin typeface="Arial"/>
                <a:cs typeface="Arial"/>
              </a:rPr>
              <a:t>Ther</a:t>
            </a:r>
            <a:r>
              <a:rPr sz="1400" dirty="0">
                <a:latin typeface="Arial"/>
                <a:cs typeface="Arial"/>
              </a:rPr>
              <a:t>e</a:t>
            </a:r>
            <a:r>
              <a:rPr sz="1400" spc="-4" dirty="0">
                <a:latin typeface="Arial"/>
                <a:cs typeface="Arial"/>
              </a:rPr>
              <a:t> i</a:t>
            </a:r>
            <a:r>
              <a:rPr sz="1400" dirty="0">
                <a:latin typeface="Arial"/>
                <a:cs typeface="Arial"/>
              </a:rPr>
              <a:t>s</a:t>
            </a:r>
            <a:r>
              <a:rPr sz="1400" spc="-4" dirty="0">
                <a:latin typeface="Arial"/>
                <a:cs typeface="Arial"/>
              </a:rPr>
              <a:t> </a:t>
            </a:r>
            <a:r>
              <a:rPr sz="1400" dirty="0">
                <a:latin typeface="Arial"/>
                <a:cs typeface="Arial"/>
              </a:rPr>
              <a:t>a</a:t>
            </a:r>
            <a:r>
              <a:rPr sz="1400" spc="-4" dirty="0">
                <a:latin typeface="Arial"/>
                <a:cs typeface="Arial"/>
              </a:rPr>
              <a:t> requiremen</a:t>
            </a:r>
            <a:r>
              <a:rPr sz="1400" dirty="0">
                <a:latin typeface="Arial"/>
                <a:cs typeface="Arial"/>
              </a:rPr>
              <a:t>t</a:t>
            </a:r>
            <a:r>
              <a:rPr sz="1400" spc="13" dirty="0">
                <a:latin typeface="Arial"/>
                <a:cs typeface="Arial"/>
              </a:rPr>
              <a:t> </a:t>
            </a:r>
            <a:r>
              <a:rPr sz="1400" spc="-4" dirty="0">
                <a:latin typeface="Arial"/>
                <a:cs typeface="Arial"/>
              </a:rPr>
              <a:t>fo</a:t>
            </a:r>
            <a:r>
              <a:rPr sz="1400" dirty="0">
                <a:latin typeface="Arial"/>
                <a:cs typeface="Arial"/>
              </a:rPr>
              <a:t>r</a:t>
            </a:r>
            <a:r>
              <a:rPr sz="1400" spc="13" dirty="0">
                <a:latin typeface="Arial"/>
                <a:cs typeface="Arial"/>
              </a:rPr>
              <a:t> </a:t>
            </a:r>
            <a:r>
              <a:rPr sz="1400" b="1" spc="-4" dirty="0">
                <a:latin typeface="Arial"/>
                <a:cs typeface="Arial"/>
              </a:rPr>
              <a:t>technica</a:t>
            </a:r>
            <a:r>
              <a:rPr sz="1400" b="1" dirty="0">
                <a:latin typeface="Arial"/>
                <a:cs typeface="Arial"/>
              </a:rPr>
              <a:t>l</a:t>
            </a:r>
            <a:r>
              <a:rPr sz="1400" b="1" spc="9" dirty="0">
                <a:latin typeface="Arial"/>
                <a:cs typeface="Arial"/>
              </a:rPr>
              <a:t> </a:t>
            </a:r>
            <a:r>
              <a:rPr sz="1400" b="1" spc="-4" dirty="0">
                <a:latin typeface="Arial"/>
                <a:cs typeface="Arial"/>
              </a:rPr>
              <a:t>o</a:t>
            </a:r>
            <a:r>
              <a:rPr sz="1400" b="1" dirty="0">
                <a:latin typeface="Arial"/>
                <a:cs typeface="Arial"/>
              </a:rPr>
              <a:t>r</a:t>
            </a:r>
            <a:r>
              <a:rPr sz="1400" b="1" spc="9" dirty="0">
                <a:latin typeface="Arial"/>
                <a:cs typeface="Arial"/>
              </a:rPr>
              <a:t> </a:t>
            </a:r>
            <a:r>
              <a:rPr sz="1400" b="1" spc="-4" dirty="0">
                <a:latin typeface="Arial"/>
                <a:cs typeface="Arial"/>
              </a:rPr>
              <a:t>detaile</a:t>
            </a:r>
            <a:r>
              <a:rPr sz="1400" b="1" dirty="0">
                <a:latin typeface="Arial"/>
                <a:cs typeface="Arial"/>
              </a:rPr>
              <a:t>d</a:t>
            </a:r>
            <a:r>
              <a:rPr sz="1400" b="1" spc="9" dirty="0">
                <a:latin typeface="Arial"/>
                <a:cs typeface="Arial"/>
              </a:rPr>
              <a:t> </a:t>
            </a:r>
            <a:r>
              <a:rPr sz="1400" b="1" spc="-4" dirty="0">
                <a:latin typeface="Arial"/>
                <a:cs typeface="Arial"/>
              </a:rPr>
              <a:t>financia</a:t>
            </a:r>
            <a:r>
              <a:rPr sz="1400" b="1" dirty="0">
                <a:latin typeface="Arial"/>
                <a:cs typeface="Arial"/>
              </a:rPr>
              <a:t>l</a:t>
            </a:r>
            <a:r>
              <a:rPr sz="1400" b="1" spc="9" dirty="0">
                <a:latin typeface="Arial"/>
                <a:cs typeface="Arial"/>
              </a:rPr>
              <a:t> </a:t>
            </a:r>
            <a:r>
              <a:rPr sz="1400" b="1" spc="-4" dirty="0">
                <a:latin typeface="Arial"/>
                <a:cs typeface="Arial"/>
              </a:rPr>
              <a:t>report</a:t>
            </a:r>
            <a:r>
              <a:rPr sz="1400" b="1" dirty="0">
                <a:latin typeface="Arial"/>
                <a:cs typeface="Arial"/>
              </a:rPr>
              <a:t>s</a:t>
            </a:r>
            <a:r>
              <a:rPr sz="1400" b="1" spc="-4" dirty="0">
                <a:latin typeface="Arial"/>
                <a:cs typeface="Arial"/>
              </a:rPr>
              <a:t> </a:t>
            </a:r>
            <a:r>
              <a:rPr sz="1400" spc="-4" dirty="0">
                <a:latin typeface="Arial"/>
                <a:cs typeface="Arial"/>
              </a:rPr>
              <a:t>(e.g.</a:t>
            </a:r>
            <a:r>
              <a:rPr sz="1400" dirty="0">
                <a:latin typeface="Arial"/>
                <a:cs typeface="Arial"/>
              </a:rPr>
              <a:t>,</a:t>
            </a:r>
            <a:r>
              <a:rPr sz="1400" spc="22" dirty="0">
                <a:latin typeface="Arial"/>
                <a:cs typeface="Arial"/>
              </a:rPr>
              <a:t> </a:t>
            </a:r>
            <a:r>
              <a:rPr sz="1400" spc="-4" dirty="0">
                <a:latin typeface="Arial"/>
                <a:cs typeface="Arial"/>
              </a:rPr>
              <a:t>b</a:t>
            </a:r>
            <a:r>
              <a:rPr sz="1400" dirty="0">
                <a:latin typeface="Arial"/>
                <a:cs typeface="Arial"/>
              </a:rPr>
              <a:t>y</a:t>
            </a:r>
            <a:r>
              <a:rPr sz="1400" spc="-4" dirty="0">
                <a:latin typeface="Arial"/>
                <a:cs typeface="Arial"/>
              </a:rPr>
              <a:t> cost category</a:t>
            </a:r>
            <a:r>
              <a:rPr sz="1400" dirty="0">
                <a:latin typeface="Arial"/>
                <a:cs typeface="Arial"/>
              </a:rPr>
              <a:t>)</a:t>
            </a:r>
            <a:r>
              <a:rPr sz="1400" spc="4" dirty="0">
                <a:latin typeface="Arial"/>
                <a:cs typeface="Arial"/>
              </a:rPr>
              <a:t> </a:t>
            </a:r>
            <a:r>
              <a:rPr sz="1400" spc="-4" dirty="0">
                <a:latin typeface="Arial"/>
                <a:cs typeface="Arial"/>
              </a:rPr>
              <a:t>o</a:t>
            </a:r>
            <a:r>
              <a:rPr sz="1400" dirty="0">
                <a:latin typeface="Arial"/>
                <a:cs typeface="Arial"/>
              </a:rPr>
              <a:t>r</a:t>
            </a:r>
            <a:r>
              <a:rPr sz="1400" spc="4" dirty="0">
                <a:latin typeface="Arial"/>
                <a:cs typeface="Arial"/>
              </a:rPr>
              <a:t> </a:t>
            </a:r>
            <a:r>
              <a:rPr sz="1400" spc="-4" dirty="0">
                <a:latin typeface="Arial"/>
                <a:cs typeface="Arial"/>
              </a:rPr>
              <a:t>fo</a:t>
            </a:r>
            <a:r>
              <a:rPr sz="1400" dirty="0">
                <a:latin typeface="Arial"/>
                <a:cs typeface="Arial"/>
              </a:rPr>
              <a:t>r</a:t>
            </a:r>
            <a:r>
              <a:rPr sz="1400" spc="4" dirty="0">
                <a:latin typeface="Arial"/>
                <a:cs typeface="Arial"/>
              </a:rPr>
              <a:t> </a:t>
            </a:r>
            <a:r>
              <a:rPr sz="1400" spc="-4" dirty="0">
                <a:latin typeface="Arial"/>
                <a:cs typeface="Arial"/>
              </a:rPr>
              <a:t>som</a:t>
            </a:r>
            <a:r>
              <a:rPr sz="1400" dirty="0">
                <a:latin typeface="Arial"/>
                <a:cs typeface="Arial"/>
              </a:rPr>
              <a:t>e</a:t>
            </a:r>
            <a:r>
              <a:rPr sz="1400" spc="4" dirty="0">
                <a:latin typeface="Arial"/>
                <a:cs typeface="Arial"/>
              </a:rPr>
              <a:t> </a:t>
            </a:r>
            <a:r>
              <a:rPr sz="1400" spc="-4" dirty="0">
                <a:latin typeface="Arial"/>
                <a:cs typeface="Arial"/>
              </a:rPr>
              <a:t>othe</a:t>
            </a:r>
            <a:r>
              <a:rPr sz="1400" dirty="0">
                <a:latin typeface="Arial"/>
                <a:cs typeface="Arial"/>
              </a:rPr>
              <a:t>r</a:t>
            </a:r>
            <a:r>
              <a:rPr sz="1400" spc="4" dirty="0">
                <a:latin typeface="Arial"/>
                <a:cs typeface="Arial"/>
              </a:rPr>
              <a:t> </a:t>
            </a:r>
            <a:r>
              <a:rPr sz="1400" spc="-4" dirty="0">
                <a:latin typeface="Arial"/>
                <a:cs typeface="Arial"/>
              </a:rPr>
              <a:t>outcom</a:t>
            </a:r>
            <a:r>
              <a:rPr sz="1400" dirty="0">
                <a:latin typeface="Arial"/>
                <a:cs typeface="Arial"/>
              </a:rPr>
              <a:t>e</a:t>
            </a:r>
            <a:r>
              <a:rPr sz="1400" spc="4" dirty="0">
                <a:latin typeface="Arial"/>
                <a:cs typeface="Arial"/>
              </a:rPr>
              <a:t> </a:t>
            </a:r>
            <a:r>
              <a:rPr sz="1400" spc="-4" dirty="0">
                <a:latin typeface="Arial"/>
                <a:cs typeface="Arial"/>
              </a:rPr>
              <a:t>o</a:t>
            </a:r>
            <a:r>
              <a:rPr sz="1400" dirty="0">
                <a:latin typeface="Arial"/>
                <a:cs typeface="Arial"/>
              </a:rPr>
              <a:t>r</a:t>
            </a:r>
            <a:r>
              <a:rPr sz="1400" spc="4" dirty="0">
                <a:latin typeface="Arial"/>
                <a:cs typeface="Arial"/>
              </a:rPr>
              <a:t> </a:t>
            </a:r>
            <a:r>
              <a:rPr sz="1400" spc="-4" dirty="0">
                <a:latin typeface="Arial"/>
                <a:cs typeface="Arial"/>
              </a:rPr>
              <a:t>produ</a:t>
            </a:r>
            <a:r>
              <a:rPr sz="1400" spc="-13" dirty="0">
                <a:latin typeface="Arial"/>
                <a:cs typeface="Arial"/>
              </a:rPr>
              <a:t>c</a:t>
            </a:r>
            <a:r>
              <a:rPr sz="1400" dirty="0">
                <a:latin typeface="Arial"/>
                <a:cs typeface="Arial"/>
              </a:rPr>
              <a:t>t</a:t>
            </a:r>
            <a:r>
              <a:rPr sz="1400" spc="4" dirty="0">
                <a:latin typeface="Arial"/>
                <a:cs typeface="Arial"/>
              </a:rPr>
              <a:t> </a:t>
            </a:r>
            <a:r>
              <a:rPr sz="1400" spc="-4" dirty="0">
                <a:latin typeface="Arial"/>
                <a:cs typeface="Arial"/>
              </a:rPr>
              <a:t>o</a:t>
            </a:r>
            <a:r>
              <a:rPr sz="1400" dirty="0">
                <a:latin typeface="Arial"/>
                <a:cs typeface="Arial"/>
              </a:rPr>
              <a:t>f</a:t>
            </a:r>
            <a:r>
              <a:rPr sz="1400" spc="4" dirty="0">
                <a:latin typeface="Arial"/>
                <a:cs typeface="Arial"/>
              </a:rPr>
              <a:t> </a:t>
            </a:r>
            <a:r>
              <a:rPr sz="1400" spc="-4" dirty="0">
                <a:latin typeface="Arial"/>
                <a:cs typeface="Arial"/>
              </a:rPr>
              <a:t>th</a:t>
            </a:r>
            <a:r>
              <a:rPr sz="1400" dirty="0">
                <a:latin typeface="Arial"/>
                <a:cs typeface="Arial"/>
              </a:rPr>
              <a:t>e</a:t>
            </a:r>
            <a:r>
              <a:rPr sz="1400" spc="4" dirty="0">
                <a:latin typeface="Arial"/>
                <a:cs typeface="Arial"/>
              </a:rPr>
              <a:t> </a:t>
            </a:r>
            <a:r>
              <a:rPr sz="1400" spc="-4" dirty="0">
                <a:latin typeface="Arial"/>
                <a:cs typeface="Arial"/>
              </a:rPr>
              <a:t>activit</a:t>
            </a:r>
            <a:r>
              <a:rPr sz="1400" spc="-108" dirty="0">
                <a:latin typeface="Arial"/>
                <a:cs typeface="Arial"/>
              </a:rPr>
              <a:t>y</a:t>
            </a:r>
            <a:r>
              <a:rPr sz="1400" dirty="0">
                <a:latin typeface="Arial"/>
                <a:cs typeface="Arial"/>
              </a:rPr>
              <a:t>,</a:t>
            </a:r>
            <a:r>
              <a:rPr sz="1400" spc="-4" dirty="0">
                <a:latin typeface="Arial"/>
                <a:cs typeface="Arial"/>
              </a:rPr>
              <a:t> t</a:t>
            </a:r>
            <a:r>
              <a:rPr sz="1400" dirty="0">
                <a:latin typeface="Arial"/>
                <a:cs typeface="Arial"/>
              </a:rPr>
              <a:t>o</a:t>
            </a:r>
            <a:r>
              <a:rPr sz="1400" spc="4" dirty="0">
                <a:latin typeface="Arial"/>
                <a:cs typeface="Arial"/>
              </a:rPr>
              <a:t> </a:t>
            </a:r>
            <a:r>
              <a:rPr sz="1400" spc="-4" dirty="0">
                <a:latin typeface="Arial"/>
                <a:cs typeface="Arial"/>
              </a:rPr>
              <a:t>b</a:t>
            </a:r>
            <a:r>
              <a:rPr sz="1400" dirty="0">
                <a:latin typeface="Arial"/>
                <a:cs typeface="Arial"/>
              </a:rPr>
              <a:t>e</a:t>
            </a:r>
            <a:r>
              <a:rPr sz="1400" spc="4" dirty="0">
                <a:latin typeface="Arial"/>
                <a:cs typeface="Arial"/>
              </a:rPr>
              <a:t> </a:t>
            </a:r>
            <a:r>
              <a:rPr sz="1400" spc="-4" dirty="0">
                <a:latin typeface="Arial"/>
                <a:cs typeface="Arial"/>
              </a:rPr>
              <a:t>delivere</a:t>
            </a:r>
            <a:r>
              <a:rPr sz="1400" dirty="0">
                <a:latin typeface="Arial"/>
                <a:cs typeface="Arial"/>
              </a:rPr>
              <a:t>d</a:t>
            </a:r>
            <a:r>
              <a:rPr sz="1400" spc="-9" dirty="0">
                <a:latin typeface="Arial"/>
                <a:cs typeface="Arial"/>
              </a:rPr>
              <a:t> </a:t>
            </a:r>
            <a:r>
              <a:rPr sz="1400" spc="-4" dirty="0">
                <a:latin typeface="Arial"/>
                <a:cs typeface="Arial"/>
              </a:rPr>
              <a:t>t</a:t>
            </a:r>
            <a:r>
              <a:rPr sz="1400" dirty="0">
                <a:latin typeface="Arial"/>
                <a:cs typeface="Arial"/>
              </a:rPr>
              <a:t>o</a:t>
            </a:r>
            <a:r>
              <a:rPr sz="1400" spc="4" dirty="0">
                <a:latin typeface="Arial"/>
                <a:cs typeface="Arial"/>
              </a:rPr>
              <a:t> </a:t>
            </a:r>
            <a:r>
              <a:rPr sz="1400" spc="-4" dirty="0">
                <a:latin typeface="Arial"/>
                <a:cs typeface="Arial"/>
              </a:rPr>
              <a:t>the sponso</a:t>
            </a:r>
            <a:r>
              <a:rPr sz="1400" dirty="0">
                <a:latin typeface="Arial"/>
                <a:cs typeface="Arial"/>
              </a:rPr>
              <a:t>r</a:t>
            </a:r>
            <a:r>
              <a:rPr sz="1400" spc="-4" dirty="0">
                <a:latin typeface="Arial"/>
                <a:cs typeface="Arial"/>
              </a:rPr>
              <a:t> durin</a:t>
            </a:r>
            <a:r>
              <a:rPr sz="1400" dirty="0">
                <a:latin typeface="Arial"/>
                <a:cs typeface="Arial"/>
              </a:rPr>
              <a:t>g</a:t>
            </a:r>
            <a:r>
              <a:rPr sz="1400" spc="4" dirty="0">
                <a:latin typeface="Arial"/>
                <a:cs typeface="Arial"/>
              </a:rPr>
              <a:t> </a:t>
            </a:r>
            <a:r>
              <a:rPr sz="1400" spc="-4" dirty="0">
                <a:latin typeface="Arial"/>
                <a:cs typeface="Arial"/>
              </a:rPr>
              <a:t>o</a:t>
            </a:r>
            <a:r>
              <a:rPr sz="1400" dirty="0">
                <a:latin typeface="Arial"/>
                <a:cs typeface="Arial"/>
              </a:rPr>
              <a:t>r</a:t>
            </a:r>
            <a:r>
              <a:rPr sz="1400" spc="4" dirty="0">
                <a:latin typeface="Arial"/>
                <a:cs typeface="Arial"/>
              </a:rPr>
              <a:t> </a:t>
            </a:r>
            <a:r>
              <a:rPr sz="1400" spc="-4" dirty="0">
                <a:latin typeface="Arial"/>
                <a:cs typeface="Arial"/>
              </a:rPr>
              <a:t>a</a:t>
            </a:r>
            <a:r>
              <a:rPr sz="1400" dirty="0">
                <a:latin typeface="Arial"/>
                <a:cs typeface="Arial"/>
              </a:rPr>
              <a:t>t</a:t>
            </a:r>
            <a:r>
              <a:rPr sz="1400" spc="4" dirty="0">
                <a:latin typeface="Arial"/>
                <a:cs typeface="Arial"/>
              </a:rPr>
              <a:t> </a:t>
            </a:r>
            <a:r>
              <a:rPr sz="1400" spc="-4" dirty="0">
                <a:latin typeface="Arial"/>
                <a:cs typeface="Arial"/>
              </a:rPr>
              <a:t>th</a:t>
            </a:r>
            <a:r>
              <a:rPr sz="1400" dirty="0">
                <a:latin typeface="Arial"/>
                <a:cs typeface="Arial"/>
              </a:rPr>
              <a:t>e</a:t>
            </a:r>
            <a:r>
              <a:rPr sz="1400" spc="4" dirty="0">
                <a:latin typeface="Arial"/>
                <a:cs typeface="Arial"/>
              </a:rPr>
              <a:t> </a:t>
            </a:r>
            <a:r>
              <a:rPr sz="1400" spc="-4" dirty="0">
                <a:latin typeface="Arial"/>
                <a:cs typeface="Arial"/>
              </a:rPr>
              <a:t>completio</a:t>
            </a:r>
            <a:r>
              <a:rPr sz="1400" dirty="0">
                <a:latin typeface="Arial"/>
                <a:cs typeface="Arial"/>
              </a:rPr>
              <a:t>n</a:t>
            </a:r>
            <a:r>
              <a:rPr sz="1400" spc="-4" dirty="0">
                <a:latin typeface="Arial"/>
                <a:cs typeface="Arial"/>
              </a:rPr>
              <a:t> o</a:t>
            </a:r>
            <a:r>
              <a:rPr sz="1400" dirty="0">
                <a:latin typeface="Arial"/>
                <a:cs typeface="Arial"/>
              </a:rPr>
              <a:t>f</a:t>
            </a:r>
            <a:r>
              <a:rPr sz="1400" spc="4" dirty="0">
                <a:latin typeface="Arial"/>
                <a:cs typeface="Arial"/>
              </a:rPr>
              <a:t> </a:t>
            </a:r>
            <a:r>
              <a:rPr sz="1400" spc="-4" dirty="0">
                <a:latin typeface="Arial"/>
                <a:cs typeface="Arial"/>
              </a:rPr>
              <a:t>th</a:t>
            </a:r>
            <a:r>
              <a:rPr sz="1400" dirty="0">
                <a:latin typeface="Arial"/>
                <a:cs typeface="Arial"/>
              </a:rPr>
              <a:t>e</a:t>
            </a:r>
            <a:r>
              <a:rPr sz="1400" spc="4" dirty="0">
                <a:latin typeface="Arial"/>
                <a:cs typeface="Arial"/>
              </a:rPr>
              <a:t> </a:t>
            </a:r>
            <a:r>
              <a:rPr sz="1400" spc="-4" dirty="0">
                <a:latin typeface="Arial"/>
                <a:cs typeface="Arial"/>
              </a:rPr>
              <a:t>activit</a:t>
            </a:r>
            <a:r>
              <a:rPr sz="1400" spc="-108" dirty="0">
                <a:latin typeface="Arial"/>
                <a:cs typeface="Arial"/>
              </a:rPr>
              <a:t>y</a:t>
            </a:r>
            <a:r>
              <a:rPr sz="1400" dirty="0">
                <a:latin typeface="Arial"/>
                <a:cs typeface="Arial"/>
              </a:rPr>
              <a:t>.</a:t>
            </a:r>
          </a:p>
          <a:p>
            <a:pPr marL="319115" marR="761887" indent="-307718">
              <a:spcBef>
                <a:spcPts val="341"/>
              </a:spcBef>
              <a:buFont typeface="Arial"/>
              <a:buChar char="•"/>
              <a:tabLst>
                <a:tab pos="318546" algn="l"/>
              </a:tabLst>
            </a:pPr>
            <a:r>
              <a:rPr sz="1400" dirty="0">
                <a:latin typeface="Arial"/>
                <a:cs typeface="Arial"/>
              </a:rPr>
              <a:t>A</a:t>
            </a:r>
            <a:r>
              <a:rPr sz="1400" spc="-85" dirty="0">
                <a:latin typeface="Arial"/>
                <a:cs typeface="Arial"/>
              </a:rPr>
              <a:t> </a:t>
            </a:r>
            <a:r>
              <a:rPr sz="1400" b="1" spc="-4" dirty="0">
                <a:latin typeface="Arial"/>
                <a:cs typeface="Arial"/>
              </a:rPr>
              <a:t>tim</a:t>
            </a:r>
            <a:r>
              <a:rPr sz="1400" b="1" dirty="0">
                <a:latin typeface="Arial"/>
                <a:cs typeface="Arial"/>
              </a:rPr>
              <a:t>e</a:t>
            </a:r>
            <a:r>
              <a:rPr sz="1400" b="1" spc="13" dirty="0">
                <a:latin typeface="Arial"/>
                <a:cs typeface="Arial"/>
              </a:rPr>
              <a:t> </a:t>
            </a:r>
            <a:r>
              <a:rPr sz="1400" b="1" spc="-4" dirty="0">
                <a:latin typeface="Arial"/>
                <a:cs typeface="Arial"/>
              </a:rPr>
              <a:t>perio</a:t>
            </a:r>
            <a:r>
              <a:rPr sz="1400" b="1" dirty="0">
                <a:latin typeface="Arial"/>
                <a:cs typeface="Arial"/>
              </a:rPr>
              <a:t>d </a:t>
            </a:r>
            <a:r>
              <a:rPr sz="1400" spc="-4" dirty="0">
                <a:latin typeface="Arial"/>
                <a:cs typeface="Arial"/>
              </a:rPr>
              <a:t>i</a:t>
            </a:r>
            <a:r>
              <a:rPr sz="1400" dirty="0">
                <a:latin typeface="Arial"/>
                <a:cs typeface="Arial"/>
              </a:rPr>
              <a:t>s</a:t>
            </a:r>
            <a:r>
              <a:rPr sz="1400" spc="-4" dirty="0">
                <a:latin typeface="Arial"/>
                <a:cs typeface="Arial"/>
              </a:rPr>
              <a:t> specifie</a:t>
            </a:r>
            <a:r>
              <a:rPr sz="1400" dirty="0">
                <a:latin typeface="Arial"/>
                <a:cs typeface="Arial"/>
              </a:rPr>
              <a:t>d</a:t>
            </a:r>
            <a:r>
              <a:rPr sz="1400" spc="-4" dirty="0">
                <a:latin typeface="Arial"/>
                <a:cs typeface="Arial"/>
              </a:rPr>
              <a:t> durin</a:t>
            </a:r>
            <a:r>
              <a:rPr sz="1400" dirty="0">
                <a:latin typeface="Arial"/>
                <a:cs typeface="Arial"/>
              </a:rPr>
              <a:t>g</a:t>
            </a:r>
            <a:r>
              <a:rPr sz="1400" spc="-4" dirty="0">
                <a:latin typeface="Arial"/>
                <a:cs typeface="Arial"/>
              </a:rPr>
              <a:t> whi</a:t>
            </a:r>
            <a:r>
              <a:rPr sz="1400" spc="4" dirty="0">
                <a:latin typeface="Arial"/>
                <a:cs typeface="Arial"/>
              </a:rPr>
              <a:t>c</a:t>
            </a:r>
            <a:r>
              <a:rPr sz="1400" dirty="0">
                <a:latin typeface="Arial"/>
                <a:cs typeface="Arial"/>
              </a:rPr>
              <a:t>h</a:t>
            </a:r>
            <a:r>
              <a:rPr sz="1400" spc="-13" dirty="0">
                <a:latin typeface="Arial"/>
                <a:cs typeface="Arial"/>
              </a:rPr>
              <a:t> </a:t>
            </a:r>
            <a:r>
              <a:rPr sz="1400" spc="-4" dirty="0">
                <a:latin typeface="Arial"/>
                <a:cs typeface="Arial"/>
              </a:rPr>
              <a:t>activitie</a:t>
            </a:r>
            <a:r>
              <a:rPr sz="1400" dirty="0">
                <a:latin typeface="Arial"/>
                <a:cs typeface="Arial"/>
              </a:rPr>
              <a:t>s</a:t>
            </a:r>
            <a:r>
              <a:rPr sz="1400" spc="-9" dirty="0">
                <a:latin typeface="Arial"/>
                <a:cs typeface="Arial"/>
              </a:rPr>
              <a:t> </a:t>
            </a:r>
            <a:r>
              <a:rPr sz="1400" spc="-4" dirty="0">
                <a:latin typeface="Arial"/>
                <a:cs typeface="Arial"/>
              </a:rPr>
              <a:t>ar</a:t>
            </a:r>
            <a:r>
              <a:rPr sz="1400" dirty="0">
                <a:latin typeface="Arial"/>
                <a:cs typeface="Arial"/>
              </a:rPr>
              <a:t>e</a:t>
            </a:r>
            <a:r>
              <a:rPr sz="1400" spc="4" dirty="0">
                <a:latin typeface="Arial"/>
                <a:cs typeface="Arial"/>
              </a:rPr>
              <a:t> </a:t>
            </a:r>
            <a:r>
              <a:rPr sz="1400" spc="-4" dirty="0">
                <a:latin typeface="Arial"/>
                <a:cs typeface="Arial"/>
              </a:rPr>
              <a:t>t</a:t>
            </a:r>
            <a:r>
              <a:rPr sz="1400" dirty="0">
                <a:latin typeface="Arial"/>
                <a:cs typeface="Arial"/>
              </a:rPr>
              <a:t>o</a:t>
            </a:r>
            <a:r>
              <a:rPr sz="1400" spc="4" dirty="0">
                <a:latin typeface="Arial"/>
                <a:cs typeface="Arial"/>
              </a:rPr>
              <a:t> </a:t>
            </a:r>
            <a:r>
              <a:rPr sz="1400" spc="-4" dirty="0">
                <a:latin typeface="Arial"/>
                <a:cs typeface="Arial"/>
              </a:rPr>
              <a:t>b</a:t>
            </a:r>
            <a:r>
              <a:rPr sz="1400" dirty="0">
                <a:latin typeface="Arial"/>
                <a:cs typeface="Arial"/>
              </a:rPr>
              <a:t>e</a:t>
            </a:r>
            <a:r>
              <a:rPr sz="1400" spc="4" dirty="0">
                <a:latin typeface="Arial"/>
                <a:cs typeface="Arial"/>
              </a:rPr>
              <a:t> </a:t>
            </a:r>
            <a:r>
              <a:rPr sz="1400" b="1" spc="-4" dirty="0">
                <a:latin typeface="Arial"/>
                <a:cs typeface="Arial"/>
              </a:rPr>
              <a:t>conducte</a:t>
            </a:r>
            <a:r>
              <a:rPr sz="1400" b="1" dirty="0">
                <a:latin typeface="Arial"/>
                <a:cs typeface="Arial"/>
              </a:rPr>
              <a:t>d</a:t>
            </a:r>
            <a:r>
              <a:rPr sz="1400" b="1" spc="-9" dirty="0">
                <a:latin typeface="Arial"/>
                <a:cs typeface="Arial"/>
              </a:rPr>
              <a:t> </a:t>
            </a:r>
            <a:r>
              <a:rPr sz="1400" b="1" spc="-4" dirty="0">
                <a:latin typeface="Arial"/>
                <a:cs typeface="Arial"/>
              </a:rPr>
              <a:t>and completed</a:t>
            </a:r>
            <a:r>
              <a:rPr sz="1400" dirty="0">
                <a:latin typeface="Arial"/>
                <a:cs typeface="Arial"/>
              </a:rPr>
              <a:t>.</a:t>
            </a:r>
          </a:p>
          <a:p>
            <a:pPr marL="318546" indent="-307718">
              <a:spcBef>
                <a:spcPts val="341"/>
              </a:spcBef>
              <a:buFont typeface="Arial"/>
              <a:buChar char="•"/>
              <a:tabLst>
                <a:tab pos="318546" algn="l"/>
              </a:tabLst>
            </a:pPr>
            <a:r>
              <a:rPr sz="1400" spc="-4" dirty="0">
                <a:latin typeface="Arial"/>
                <a:cs typeface="Arial"/>
              </a:rPr>
              <a:t>Ther</a:t>
            </a:r>
            <a:r>
              <a:rPr sz="1400" dirty="0">
                <a:latin typeface="Arial"/>
                <a:cs typeface="Arial"/>
              </a:rPr>
              <a:t>e </a:t>
            </a:r>
            <a:r>
              <a:rPr sz="1400" spc="-4" dirty="0">
                <a:latin typeface="Arial"/>
                <a:cs typeface="Arial"/>
              </a:rPr>
              <a:t>ar</a:t>
            </a:r>
            <a:r>
              <a:rPr sz="1400" dirty="0">
                <a:latin typeface="Arial"/>
                <a:cs typeface="Arial"/>
              </a:rPr>
              <a:t>e </a:t>
            </a:r>
            <a:r>
              <a:rPr sz="1400" b="1" spc="-4" dirty="0">
                <a:latin typeface="Arial"/>
                <a:cs typeface="Arial"/>
              </a:rPr>
              <a:t>requirement</a:t>
            </a:r>
            <a:r>
              <a:rPr sz="1400" b="1" dirty="0">
                <a:latin typeface="Arial"/>
                <a:cs typeface="Arial"/>
              </a:rPr>
              <a:t>s</a:t>
            </a:r>
            <a:r>
              <a:rPr sz="1400" b="1" spc="4" dirty="0">
                <a:latin typeface="Arial"/>
                <a:cs typeface="Arial"/>
              </a:rPr>
              <a:t> </a:t>
            </a:r>
            <a:r>
              <a:rPr sz="1400" b="1" spc="-4" dirty="0">
                <a:latin typeface="Arial"/>
                <a:cs typeface="Arial"/>
              </a:rPr>
              <a:t>fo</a:t>
            </a:r>
            <a:r>
              <a:rPr sz="1400" b="1" dirty="0">
                <a:latin typeface="Arial"/>
                <a:cs typeface="Arial"/>
              </a:rPr>
              <a:t>r</a:t>
            </a:r>
            <a:r>
              <a:rPr sz="1400" b="1" spc="4" dirty="0">
                <a:latin typeface="Arial"/>
                <a:cs typeface="Arial"/>
              </a:rPr>
              <a:t> </a:t>
            </a:r>
            <a:r>
              <a:rPr sz="1400" b="1" spc="-4" dirty="0">
                <a:latin typeface="Arial"/>
                <a:cs typeface="Arial"/>
              </a:rPr>
              <a:t>audit</a:t>
            </a:r>
            <a:r>
              <a:rPr sz="1400" b="1" dirty="0">
                <a:latin typeface="Arial"/>
                <a:cs typeface="Arial"/>
              </a:rPr>
              <a:t>s</a:t>
            </a:r>
            <a:r>
              <a:rPr sz="1400" b="1" spc="9" dirty="0">
                <a:latin typeface="Arial"/>
                <a:cs typeface="Arial"/>
              </a:rPr>
              <a:t> </a:t>
            </a:r>
            <a:r>
              <a:rPr sz="1400" spc="-4" dirty="0">
                <a:latin typeface="Arial"/>
                <a:cs typeface="Arial"/>
              </a:rPr>
              <a:t>b</a:t>
            </a:r>
            <a:r>
              <a:rPr sz="1400" dirty="0">
                <a:latin typeface="Arial"/>
                <a:cs typeface="Arial"/>
              </a:rPr>
              <a:t>y </a:t>
            </a:r>
            <a:r>
              <a:rPr sz="1400" spc="-4" dirty="0">
                <a:latin typeface="Arial"/>
                <a:cs typeface="Arial"/>
              </a:rPr>
              <a:t>o</a:t>
            </a:r>
            <a:r>
              <a:rPr sz="1400" dirty="0">
                <a:latin typeface="Arial"/>
                <a:cs typeface="Arial"/>
              </a:rPr>
              <a:t>r </a:t>
            </a:r>
            <a:r>
              <a:rPr sz="1400" spc="-4" dirty="0">
                <a:latin typeface="Arial"/>
                <a:cs typeface="Arial"/>
              </a:rPr>
              <a:t>o</a:t>
            </a:r>
            <a:r>
              <a:rPr sz="1400" dirty="0">
                <a:latin typeface="Arial"/>
                <a:cs typeface="Arial"/>
              </a:rPr>
              <a:t>n </a:t>
            </a:r>
            <a:r>
              <a:rPr sz="1400" spc="-4" dirty="0">
                <a:latin typeface="Arial"/>
                <a:cs typeface="Arial"/>
              </a:rPr>
              <a:t>behal</a:t>
            </a:r>
            <a:r>
              <a:rPr sz="1400" dirty="0">
                <a:latin typeface="Arial"/>
                <a:cs typeface="Arial"/>
              </a:rPr>
              <a:t>f </a:t>
            </a:r>
            <a:r>
              <a:rPr sz="1400" spc="-4" dirty="0">
                <a:latin typeface="Arial"/>
                <a:cs typeface="Arial"/>
              </a:rPr>
              <a:t>o</a:t>
            </a:r>
            <a:r>
              <a:rPr sz="1400" dirty="0">
                <a:latin typeface="Arial"/>
                <a:cs typeface="Arial"/>
              </a:rPr>
              <a:t>f </a:t>
            </a:r>
            <a:r>
              <a:rPr sz="1400" spc="-4" dirty="0">
                <a:latin typeface="Arial"/>
                <a:cs typeface="Arial"/>
              </a:rPr>
              <a:t>th</a:t>
            </a:r>
            <a:r>
              <a:rPr sz="1400" dirty="0">
                <a:latin typeface="Arial"/>
                <a:cs typeface="Arial"/>
              </a:rPr>
              <a:t>e </a:t>
            </a:r>
            <a:r>
              <a:rPr sz="1400" spc="-4" dirty="0">
                <a:latin typeface="Arial"/>
                <a:cs typeface="Arial"/>
              </a:rPr>
              <a:t>fundin</a:t>
            </a:r>
            <a:r>
              <a:rPr sz="1400" dirty="0">
                <a:latin typeface="Arial"/>
                <a:cs typeface="Arial"/>
              </a:rPr>
              <a:t>g </a:t>
            </a:r>
            <a:r>
              <a:rPr sz="1400" spc="-4" dirty="0">
                <a:latin typeface="Arial"/>
                <a:cs typeface="Arial"/>
              </a:rPr>
              <a:t>source.</a:t>
            </a:r>
            <a:endParaRPr sz="1400" dirty="0">
              <a:latin typeface="Arial"/>
              <a:cs typeface="Arial"/>
            </a:endParaRPr>
          </a:p>
          <a:p>
            <a:pPr marL="319115" marR="11397" indent="-307718">
              <a:spcBef>
                <a:spcPts val="341"/>
              </a:spcBef>
              <a:buFont typeface="Arial"/>
              <a:buChar char="•"/>
              <a:tabLst>
                <a:tab pos="318546" algn="l"/>
              </a:tabLst>
            </a:pPr>
            <a:r>
              <a:rPr sz="1400" spc="-166" dirty="0">
                <a:latin typeface="Arial"/>
                <a:cs typeface="Arial"/>
              </a:rPr>
              <a:t>T</a:t>
            </a:r>
            <a:r>
              <a:rPr sz="1400" spc="-4" dirty="0">
                <a:latin typeface="Arial"/>
                <a:cs typeface="Arial"/>
              </a:rPr>
              <a:t>erm</a:t>
            </a:r>
            <a:r>
              <a:rPr sz="1400" dirty="0">
                <a:latin typeface="Arial"/>
                <a:cs typeface="Arial"/>
              </a:rPr>
              <a:t>s</a:t>
            </a:r>
            <a:r>
              <a:rPr sz="1400" spc="9" dirty="0">
                <a:latin typeface="Arial"/>
                <a:cs typeface="Arial"/>
              </a:rPr>
              <a:t> </a:t>
            </a:r>
            <a:r>
              <a:rPr sz="1400" spc="-4" dirty="0">
                <a:latin typeface="Arial"/>
                <a:cs typeface="Arial"/>
              </a:rPr>
              <a:t>fo</a:t>
            </a:r>
            <a:r>
              <a:rPr sz="1400" dirty="0">
                <a:latin typeface="Arial"/>
                <a:cs typeface="Arial"/>
              </a:rPr>
              <a:t>r</a:t>
            </a:r>
            <a:r>
              <a:rPr sz="1400" spc="9" dirty="0">
                <a:latin typeface="Arial"/>
                <a:cs typeface="Arial"/>
              </a:rPr>
              <a:t> </a:t>
            </a:r>
            <a:r>
              <a:rPr sz="1400" spc="-4" dirty="0">
                <a:latin typeface="Arial"/>
                <a:cs typeface="Arial"/>
              </a:rPr>
              <a:t>th</a:t>
            </a:r>
            <a:r>
              <a:rPr sz="1400" dirty="0">
                <a:latin typeface="Arial"/>
                <a:cs typeface="Arial"/>
              </a:rPr>
              <a:t>e</a:t>
            </a:r>
            <a:r>
              <a:rPr sz="1400" spc="9" dirty="0">
                <a:latin typeface="Arial"/>
                <a:cs typeface="Arial"/>
              </a:rPr>
              <a:t> </a:t>
            </a:r>
            <a:r>
              <a:rPr sz="1400" b="1" spc="-4" dirty="0">
                <a:latin typeface="Arial"/>
                <a:cs typeface="Arial"/>
              </a:rPr>
              <a:t>dispositio</a:t>
            </a:r>
            <a:r>
              <a:rPr sz="1400" b="1" dirty="0">
                <a:latin typeface="Arial"/>
                <a:cs typeface="Arial"/>
              </a:rPr>
              <a:t>n</a:t>
            </a:r>
            <a:r>
              <a:rPr sz="1400" b="1" spc="4" dirty="0">
                <a:latin typeface="Arial"/>
                <a:cs typeface="Arial"/>
              </a:rPr>
              <a:t> </a:t>
            </a:r>
            <a:r>
              <a:rPr sz="1400" b="1" spc="-4" dirty="0">
                <a:latin typeface="Arial"/>
                <a:cs typeface="Arial"/>
              </a:rPr>
              <a:t>o</a:t>
            </a:r>
            <a:r>
              <a:rPr sz="1400" b="1" dirty="0">
                <a:latin typeface="Arial"/>
                <a:cs typeface="Arial"/>
              </a:rPr>
              <a:t>f</a:t>
            </a:r>
            <a:r>
              <a:rPr sz="1400" b="1" spc="4" dirty="0">
                <a:latin typeface="Arial"/>
                <a:cs typeface="Arial"/>
              </a:rPr>
              <a:t> </a:t>
            </a:r>
            <a:r>
              <a:rPr sz="1400" b="1" spc="-4" dirty="0">
                <a:latin typeface="Arial"/>
                <a:cs typeface="Arial"/>
              </a:rPr>
              <a:t>right</a:t>
            </a:r>
            <a:r>
              <a:rPr sz="1400" b="1" dirty="0">
                <a:latin typeface="Arial"/>
                <a:cs typeface="Arial"/>
              </a:rPr>
              <a:t>s</a:t>
            </a:r>
            <a:r>
              <a:rPr sz="1400" b="1" spc="4" dirty="0">
                <a:latin typeface="Arial"/>
                <a:cs typeface="Arial"/>
              </a:rPr>
              <a:t> </a:t>
            </a:r>
            <a:r>
              <a:rPr sz="1400" b="1" spc="-4" dirty="0">
                <a:latin typeface="Arial"/>
                <a:cs typeface="Arial"/>
              </a:rPr>
              <a:t>i</a:t>
            </a:r>
            <a:r>
              <a:rPr sz="1400" b="1" dirty="0">
                <a:latin typeface="Arial"/>
                <a:cs typeface="Arial"/>
              </a:rPr>
              <a:t>n</a:t>
            </a:r>
            <a:r>
              <a:rPr sz="1400" b="1" spc="4" dirty="0">
                <a:latin typeface="Arial"/>
                <a:cs typeface="Arial"/>
              </a:rPr>
              <a:t> </a:t>
            </a:r>
            <a:r>
              <a:rPr sz="1400" b="1" spc="-4" dirty="0">
                <a:latin typeface="Arial"/>
                <a:cs typeface="Arial"/>
              </a:rPr>
              <a:t>tangibl</a:t>
            </a:r>
            <a:r>
              <a:rPr sz="1400" b="1" dirty="0">
                <a:latin typeface="Arial"/>
                <a:cs typeface="Arial"/>
              </a:rPr>
              <a:t>e</a:t>
            </a:r>
            <a:r>
              <a:rPr sz="1400" b="1" spc="4" dirty="0">
                <a:latin typeface="Arial"/>
                <a:cs typeface="Arial"/>
              </a:rPr>
              <a:t> </a:t>
            </a:r>
            <a:r>
              <a:rPr sz="1400" b="1" spc="-4" dirty="0">
                <a:latin typeface="Arial"/>
                <a:cs typeface="Arial"/>
              </a:rPr>
              <a:t>o</a:t>
            </a:r>
            <a:r>
              <a:rPr sz="1400" b="1" dirty="0">
                <a:latin typeface="Arial"/>
                <a:cs typeface="Arial"/>
              </a:rPr>
              <a:t>r</a:t>
            </a:r>
            <a:r>
              <a:rPr sz="1400" b="1" spc="4" dirty="0">
                <a:latin typeface="Arial"/>
                <a:cs typeface="Arial"/>
              </a:rPr>
              <a:t> </a:t>
            </a:r>
            <a:r>
              <a:rPr sz="1400" b="1" spc="-4" dirty="0">
                <a:latin typeface="Arial"/>
                <a:cs typeface="Arial"/>
              </a:rPr>
              <a:t>intangibl</a:t>
            </a:r>
            <a:r>
              <a:rPr sz="1400" b="1" dirty="0">
                <a:latin typeface="Arial"/>
                <a:cs typeface="Arial"/>
              </a:rPr>
              <a:t>e</a:t>
            </a:r>
            <a:r>
              <a:rPr sz="1400" b="1" spc="4" dirty="0">
                <a:latin typeface="Arial"/>
                <a:cs typeface="Arial"/>
              </a:rPr>
              <a:t> </a:t>
            </a:r>
            <a:r>
              <a:rPr sz="1400" b="1" spc="-4" dirty="0">
                <a:latin typeface="Arial"/>
                <a:cs typeface="Arial"/>
              </a:rPr>
              <a:t>propert</a:t>
            </a:r>
            <a:r>
              <a:rPr sz="1400" b="1" dirty="0">
                <a:latin typeface="Arial"/>
                <a:cs typeface="Arial"/>
              </a:rPr>
              <a:t>y</a:t>
            </a:r>
            <a:r>
              <a:rPr sz="1400" b="1" spc="-13" dirty="0">
                <a:latin typeface="Arial"/>
                <a:cs typeface="Arial"/>
              </a:rPr>
              <a:t> </a:t>
            </a:r>
            <a:r>
              <a:rPr sz="1400" spc="-4" dirty="0">
                <a:latin typeface="Arial"/>
                <a:cs typeface="Arial"/>
              </a:rPr>
              <a:t>(dat</a:t>
            </a:r>
            <a:r>
              <a:rPr sz="1400" dirty="0">
                <a:latin typeface="Arial"/>
                <a:cs typeface="Arial"/>
              </a:rPr>
              <a:t>a</a:t>
            </a:r>
            <a:r>
              <a:rPr sz="1400" spc="13" dirty="0">
                <a:latin typeface="Arial"/>
                <a:cs typeface="Arial"/>
              </a:rPr>
              <a:t> </a:t>
            </a:r>
            <a:r>
              <a:rPr sz="1400" spc="-4" dirty="0">
                <a:latin typeface="Arial"/>
                <a:cs typeface="Arial"/>
              </a:rPr>
              <a:t>rights, copyright</a:t>
            </a:r>
            <a:r>
              <a:rPr sz="1400" dirty="0">
                <a:latin typeface="Arial"/>
                <a:cs typeface="Arial"/>
              </a:rPr>
              <a:t>s</a:t>
            </a:r>
            <a:r>
              <a:rPr sz="1400" spc="-4" dirty="0">
                <a:latin typeface="Arial"/>
                <a:cs typeface="Arial"/>
              </a:rPr>
              <a:t> an</a:t>
            </a:r>
            <a:r>
              <a:rPr sz="1400" dirty="0">
                <a:latin typeface="Arial"/>
                <a:cs typeface="Arial"/>
              </a:rPr>
              <a:t>d</a:t>
            </a:r>
            <a:r>
              <a:rPr sz="1400" spc="-4" dirty="0">
                <a:latin typeface="Arial"/>
                <a:cs typeface="Arial"/>
              </a:rPr>
              <a:t> inventions</a:t>
            </a:r>
            <a:r>
              <a:rPr sz="1400" dirty="0">
                <a:latin typeface="Arial"/>
                <a:cs typeface="Arial"/>
              </a:rPr>
              <a:t>)</a:t>
            </a:r>
            <a:r>
              <a:rPr sz="1400" spc="-4" dirty="0">
                <a:latin typeface="Arial"/>
                <a:cs typeface="Arial"/>
              </a:rPr>
              <a:t> develope</a:t>
            </a:r>
            <a:r>
              <a:rPr sz="1400" dirty="0">
                <a:latin typeface="Arial"/>
                <a:cs typeface="Arial"/>
              </a:rPr>
              <a:t>d</a:t>
            </a:r>
            <a:r>
              <a:rPr sz="1400" spc="-4" dirty="0">
                <a:latin typeface="Arial"/>
                <a:cs typeface="Arial"/>
              </a:rPr>
              <a:t> o</a:t>
            </a:r>
            <a:r>
              <a:rPr sz="1400" dirty="0">
                <a:latin typeface="Arial"/>
                <a:cs typeface="Arial"/>
              </a:rPr>
              <a:t>r</a:t>
            </a:r>
            <a:r>
              <a:rPr sz="1400" spc="-4" dirty="0">
                <a:latin typeface="Arial"/>
                <a:cs typeface="Arial"/>
              </a:rPr>
              <a:t> ob</a:t>
            </a:r>
            <a:r>
              <a:rPr sz="1400" spc="-9" dirty="0">
                <a:latin typeface="Arial"/>
                <a:cs typeface="Arial"/>
              </a:rPr>
              <a:t>t</a:t>
            </a:r>
            <a:r>
              <a:rPr sz="1400" spc="-4" dirty="0">
                <a:latin typeface="Arial"/>
                <a:cs typeface="Arial"/>
              </a:rPr>
              <a:t>aine</a:t>
            </a:r>
            <a:r>
              <a:rPr sz="1400" dirty="0">
                <a:latin typeface="Arial"/>
                <a:cs typeface="Arial"/>
              </a:rPr>
              <a:t>d</a:t>
            </a:r>
            <a:r>
              <a:rPr sz="1400" spc="4" dirty="0">
                <a:latin typeface="Arial"/>
                <a:cs typeface="Arial"/>
              </a:rPr>
              <a:t> </a:t>
            </a:r>
            <a:r>
              <a:rPr sz="1400" spc="-4" dirty="0">
                <a:latin typeface="Arial"/>
                <a:cs typeface="Arial"/>
              </a:rPr>
              <a:t>durin</a:t>
            </a:r>
            <a:r>
              <a:rPr sz="1400" dirty="0">
                <a:latin typeface="Arial"/>
                <a:cs typeface="Arial"/>
              </a:rPr>
              <a:t>g</a:t>
            </a:r>
            <a:r>
              <a:rPr sz="1400" spc="4" dirty="0">
                <a:latin typeface="Arial"/>
                <a:cs typeface="Arial"/>
              </a:rPr>
              <a:t> </a:t>
            </a:r>
            <a:r>
              <a:rPr sz="1400" spc="-4" dirty="0">
                <a:latin typeface="Arial"/>
                <a:cs typeface="Arial"/>
              </a:rPr>
              <a:t>th</a:t>
            </a:r>
            <a:r>
              <a:rPr sz="1400" dirty="0">
                <a:latin typeface="Arial"/>
                <a:cs typeface="Arial"/>
              </a:rPr>
              <a:t>e</a:t>
            </a:r>
            <a:r>
              <a:rPr sz="1400" spc="4" dirty="0">
                <a:latin typeface="Arial"/>
                <a:cs typeface="Arial"/>
              </a:rPr>
              <a:t> </a:t>
            </a:r>
            <a:r>
              <a:rPr sz="1400" spc="-4" dirty="0">
                <a:latin typeface="Arial"/>
                <a:cs typeface="Arial"/>
              </a:rPr>
              <a:t>activit</a:t>
            </a:r>
            <a:r>
              <a:rPr sz="1400" dirty="0">
                <a:latin typeface="Arial"/>
                <a:cs typeface="Arial"/>
              </a:rPr>
              <a:t>y</a:t>
            </a:r>
            <a:r>
              <a:rPr sz="1400" spc="-9" dirty="0">
                <a:latin typeface="Arial"/>
                <a:cs typeface="Arial"/>
              </a:rPr>
              <a:t> </a:t>
            </a:r>
            <a:r>
              <a:rPr sz="1400" spc="-4" dirty="0">
                <a:latin typeface="Arial"/>
                <a:cs typeface="Arial"/>
              </a:rPr>
              <a:t>ar</a:t>
            </a:r>
            <a:r>
              <a:rPr sz="1400" dirty="0">
                <a:latin typeface="Arial"/>
                <a:cs typeface="Arial"/>
              </a:rPr>
              <a:t>e</a:t>
            </a:r>
            <a:r>
              <a:rPr sz="1400" spc="4" dirty="0">
                <a:latin typeface="Arial"/>
                <a:cs typeface="Arial"/>
              </a:rPr>
              <a:t> </a:t>
            </a:r>
            <a:r>
              <a:rPr sz="1400" spc="-4" dirty="0">
                <a:latin typeface="Arial"/>
                <a:cs typeface="Arial"/>
              </a:rPr>
              <a:t>included.</a:t>
            </a:r>
            <a:endParaRPr sz="1400" dirty="0">
              <a:latin typeface="Arial"/>
              <a:cs typeface="Arial"/>
            </a:endParaRPr>
          </a:p>
          <a:p>
            <a:pPr marL="319115" marR="425106" indent="-307718">
              <a:lnSpc>
                <a:spcPts val="1902"/>
              </a:lnSpc>
              <a:spcBef>
                <a:spcPts val="256"/>
              </a:spcBef>
              <a:buFont typeface="Arial"/>
              <a:buChar char="•"/>
              <a:tabLst>
                <a:tab pos="318546" algn="l"/>
              </a:tabLst>
            </a:pPr>
            <a:r>
              <a:rPr sz="1400" spc="-4" dirty="0">
                <a:latin typeface="Arial"/>
                <a:cs typeface="Arial"/>
              </a:rPr>
              <a:t>Th</a:t>
            </a:r>
            <a:r>
              <a:rPr sz="1400" dirty="0">
                <a:latin typeface="Arial"/>
                <a:cs typeface="Arial"/>
              </a:rPr>
              <a:t>e</a:t>
            </a:r>
            <a:r>
              <a:rPr sz="1400" spc="-4" dirty="0">
                <a:latin typeface="Arial"/>
                <a:cs typeface="Arial"/>
              </a:rPr>
              <a:t> requiremen</a:t>
            </a:r>
            <a:r>
              <a:rPr sz="1400" dirty="0">
                <a:latin typeface="Arial"/>
                <a:cs typeface="Arial"/>
              </a:rPr>
              <a:t>t</a:t>
            </a:r>
            <a:r>
              <a:rPr sz="1400" spc="13" dirty="0">
                <a:latin typeface="Arial"/>
                <a:cs typeface="Arial"/>
              </a:rPr>
              <a:t> </a:t>
            </a:r>
            <a:r>
              <a:rPr sz="1400" spc="-4" dirty="0">
                <a:latin typeface="Arial"/>
                <a:cs typeface="Arial"/>
              </a:rPr>
              <a:t>fo</a:t>
            </a:r>
            <a:r>
              <a:rPr sz="1400" dirty="0">
                <a:latin typeface="Arial"/>
                <a:cs typeface="Arial"/>
              </a:rPr>
              <a:t>r</a:t>
            </a:r>
            <a:r>
              <a:rPr sz="1400" spc="13" dirty="0">
                <a:latin typeface="Arial"/>
                <a:cs typeface="Arial"/>
              </a:rPr>
              <a:t> </a:t>
            </a:r>
            <a:r>
              <a:rPr sz="1400" b="1" spc="-4" dirty="0">
                <a:latin typeface="Arial"/>
                <a:cs typeface="Arial"/>
              </a:rPr>
              <a:t>unexpende</a:t>
            </a:r>
            <a:r>
              <a:rPr sz="1400" b="1" dirty="0">
                <a:latin typeface="Arial"/>
                <a:cs typeface="Arial"/>
              </a:rPr>
              <a:t>d </a:t>
            </a:r>
            <a:r>
              <a:rPr sz="1400" b="1" spc="-4" dirty="0">
                <a:latin typeface="Arial"/>
                <a:cs typeface="Arial"/>
              </a:rPr>
              <a:t>fund</a:t>
            </a:r>
            <a:r>
              <a:rPr sz="1400" b="1" dirty="0">
                <a:latin typeface="Arial"/>
                <a:cs typeface="Arial"/>
              </a:rPr>
              <a:t>s</a:t>
            </a:r>
            <a:r>
              <a:rPr sz="1400" b="1" spc="-13" dirty="0">
                <a:latin typeface="Arial"/>
                <a:cs typeface="Arial"/>
              </a:rPr>
              <a:t> </a:t>
            </a:r>
            <a:r>
              <a:rPr sz="1400" b="1" spc="-4" dirty="0">
                <a:latin typeface="Arial"/>
                <a:cs typeface="Arial"/>
              </a:rPr>
              <a:t>t</a:t>
            </a:r>
            <a:r>
              <a:rPr sz="1400" b="1" dirty="0">
                <a:latin typeface="Arial"/>
                <a:cs typeface="Arial"/>
              </a:rPr>
              <a:t>o</a:t>
            </a:r>
            <a:r>
              <a:rPr sz="1400" b="1" spc="9" dirty="0">
                <a:latin typeface="Arial"/>
                <a:cs typeface="Arial"/>
              </a:rPr>
              <a:t> </a:t>
            </a:r>
            <a:r>
              <a:rPr sz="1400" b="1" spc="-4" dirty="0">
                <a:latin typeface="Arial"/>
                <a:cs typeface="Arial"/>
              </a:rPr>
              <a:t>b</a:t>
            </a:r>
            <a:r>
              <a:rPr sz="1400" b="1" dirty="0">
                <a:latin typeface="Arial"/>
                <a:cs typeface="Arial"/>
              </a:rPr>
              <a:t>e </a:t>
            </a:r>
            <a:r>
              <a:rPr sz="1400" b="1" spc="-4" dirty="0">
                <a:latin typeface="Arial"/>
                <a:cs typeface="Arial"/>
              </a:rPr>
              <a:t>returne</a:t>
            </a:r>
            <a:r>
              <a:rPr sz="1400" b="1" dirty="0">
                <a:latin typeface="Arial"/>
                <a:cs typeface="Arial"/>
              </a:rPr>
              <a:t>d </a:t>
            </a:r>
            <a:r>
              <a:rPr sz="1400" b="1" spc="-4" dirty="0">
                <a:latin typeface="Arial"/>
                <a:cs typeface="Arial"/>
              </a:rPr>
              <a:t>t</a:t>
            </a:r>
            <a:r>
              <a:rPr sz="1400" b="1" dirty="0">
                <a:latin typeface="Arial"/>
                <a:cs typeface="Arial"/>
              </a:rPr>
              <a:t>o </a:t>
            </a:r>
            <a:r>
              <a:rPr sz="1400" b="1" spc="-4" dirty="0">
                <a:latin typeface="Arial"/>
                <a:cs typeface="Arial"/>
              </a:rPr>
              <a:t>th</a:t>
            </a:r>
            <a:r>
              <a:rPr sz="1400" b="1" dirty="0">
                <a:latin typeface="Arial"/>
                <a:cs typeface="Arial"/>
              </a:rPr>
              <a:t>e </a:t>
            </a:r>
            <a:r>
              <a:rPr sz="1400" b="1" spc="-4" dirty="0">
                <a:latin typeface="Arial"/>
                <a:cs typeface="Arial"/>
              </a:rPr>
              <a:t>sponso</a:t>
            </a:r>
            <a:r>
              <a:rPr sz="1400" b="1" dirty="0">
                <a:latin typeface="Arial"/>
                <a:cs typeface="Arial"/>
              </a:rPr>
              <a:t>r</a:t>
            </a:r>
            <a:r>
              <a:rPr sz="1400" b="1" spc="-9" dirty="0">
                <a:latin typeface="Arial"/>
                <a:cs typeface="Arial"/>
              </a:rPr>
              <a:t> </a:t>
            </a:r>
            <a:r>
              <a:rPr sz="1400" spc="-4" dirty="0">
                <a:latin typeface="Arial"/>
                <a:cs typeface="Arial"/>
              </a:rPr>
              <a:t>a</a:t>
            </a:r>
            <a:r>
              <a:rPr sz="1400" dirty="0">
                <a:latin typeface="Arial"/>
                <a:cs typeface="Arial"/>
              </a:rPr>
              <a:t>t</a:t>
            </a:r>
            <a:r>
              <a:rPr sz="1400" spc="4" dirty="0">
                <a:latin typeface="Arial"/>
                <a:cs typeface="Arial"/>
              </a:rPr>
              <a:t> </a:t>
            </a:r>
            <a:r>
              <a:rPr sz="1400" spc="-4" dirty="0">
                <a:latin typeface="Arial"/>
                <a:cs typeface="Arial"/>
              </a:rPr>
              <a:t>the completio</a:t>
            </a:r>
            <a:r>
              <a:rPr sz="1400" dirty="0">
                <a:latin typeface="Arial"/>
                <a:cs typeface="Arial"/>
              </a:rPr>
              <a:t>n </a:t>
            </a:r>
            <a:r>
              <a:rPr sz="1400" spc="-4" dirty="0">
                <a:latin typeface="Arial"/>
                <a:cs typeface="Arial"/>
              </a:rPr>
              <a:t>o</a:t>
            </a:r>
            <a:r>
              <a:rPr sz="1400" dirty="0">
                <a:latin typeface="Arial"/>
                <a:cs typeface="Arial"/>
              </a:rPr>
              <a:t>f </a:t>
            </a:r>
            <a:r>
              <a:rPr sz="1400" spc="-4" dirty="0">
                <a:latin typeface="Arial"/>
                <a:cs typeface="Arial"/>
              </a:rPr>
              <a:t>th</a:t>
            </a:r>
            <a:r>
              <a:rPr sz="1400" dirty="0">
                <a:latin typeface="Arial"/>
                <a:cs typeface="Arial"/>
              </a:rPr>
              <a:t>e </a:t>
            </a:r>
            <a:r>
              <a:rPr sz="1400" spc="-4" dirty="0">
                <a:latin typeface="Arial"/>
                <a:cs typeface="Arial"/>
              </a:rPr>
              <a:t>activit</a:t>
            </a:r>
            <a:r>
              <a:rPr sz="1400" dirty="0">
                <a:latin typeface="Arial"/>
                <a:cs typeface="Arial"/>
              </a:rPr>
              <a:t>y </a:t>
            </a:r>
            <a:r>
              <a:rPr sz="1400" spc="-4" dirty="0">
                <a:latin typeface="Arial"/>
                <a:cs typeface="Arial"/>
              </a:rPr>
              <a:t>i</a:t>
            </a:r>
            <a:r>
              <a:rPr sz="1400" dirty="0">
                <a:latin typeface="Arial"/>
                <a:cs typeface="Arial"/>
              </a:rPr>
              <a:t>s </a:t>
            </a:r>
            <a:r>
              <a:rPr sz="1400" spc="-4" dirty="0">
                <a:latin typeface="Arial"/>
                <a:cs typeface="Arial"/>
              </a:rPr>
              <a:t>specifie</a:t>
            </a:r>
            <a:r>
              <a:rPr sz="1400" spc="-9" dirty="0">
                <a:latin typeface="Arial"/>
                <a:cs typeface="Arial"/>
              </a:rPr>
              <a:t>d</a:t>
            </a:r>
            <a:r>
              <a:rPr sz="1600" dirty="0">
                <a:latin typeface="Arial"/>
                <a:cs typeface="Arial"/>
              </a:rPr>
              <a:t>.</a:t>
            </a:r>
          </a:p>
        </p:txBody>
      </p:sp>
      <p:sp>
        <p:nvSpPr>
          <p:cNvPr id="4" name="object 4"/>
          <p:cNvSpPr txBox="1"/>
          <p:nvPr/>
        </p:nvSpPr>
        <p:spPr>
          <a:xfrm>
            <a:off x="8194503" y="6250415"/>
            <a:ext cx="1569027" cy="144556"/>
          </a:xfrm>
          <a:prstGeom prst="rect">
            <a:avLst/>
          </a:prstGeom>
        </p:spPr>
        <p:txBody>
          <a:bodyPr vert="horz" wrap="square" lIns="0" tIns="0" rIns="0" bIns="0" rtlCol="0">
            <a:noAutofit/>
          </a:bodyPr>
          <a:lstStyle/>
          <a:p>
            <a:pPr marL="11397"/>
            <a:r>
              <a:rPr sz="900" dirty="0">
                <a:solidFill>
                  <a:srgbClr val="FFFFFF"/>
                </a:solidFill>
                <a:latin typeface="Arial"/>
                <a:cs typeface="Arial"/>
              </a:rPr>
              <a:t>O</a:t>
            </a:r>
            <a:r>
              <a:rPr sz="900" spc="-4" dirty="0">
                <a:solidFill>
                  <a:srgbClr val="FFFFFF"/>
                </a:solidFill>
                <a:latin typeface="Arial"/>
                <a:cs typeface="Arial"/>
              </a:rPr>
              <a:t>ffi</a:t>
            </a:r>
            <a:r>
              <a:rPr sz="900" dirty="0">
                <a:solidFill>
                  <a:srgbClr val="FFFFFF"/>
                </a:solidFill>
                <a:latin typeface="Arial"/>
                <a:cs typeface="Arial"/>
              </a:rPr>
              <a:t>ce</a:t>
            </a:r>
            <a:r>
              <a:rPr sz="900" spc="-18" dirty="0">
                <a:solidFill>
                  <a:srgbClr val="FFFFFF"/>
                </a:solidFill>
                <a:latin typeface="Arial"/>
                <a:cs typeface="Arial"/>
              </a:rPr>
              <a:t> </a:t>
            </a:r>
            <a:r>
              <a:rPr sz="900" dirty="0">
                <a:solidFill>
                  <a:srgbClr val="FFFFFF"/>
                </a:solidFill>
                <a:latin typeface="Arial"/>
                <a:cs typeface="Arial"/>
              </a:rPr>
              <a:t>of</a:t>
            </a:r>
            <a:r>
              <a:rPr sz="900" spc="-18" dirty="0">
                <a:solidFill>
                  <a:srgbClr val="FFFFFF"/>
                </a:solidFill>
                <a:latin typeface="Arial"/>
                <a:cs typeface="Arial"/>
              </a:rPr>
              <a:t> </a:t>
            </a:r>
            <a:r>
              <a:rPr sz="900" spc="-4" dirty="0">
                <a:solidFill>
                  <a:srgbClr val="FFFFFF"/>
                </a:solidFill>
                <a:latin typeface="Arial"/>
                <a:cs typeface="Arial"/>
              </a:rPr>
              <a:t>S</a:t>
            </a:r>
            <a:r>
              <a:rPr sz="900" dirty="0">
                <a:solidFill>
                  <a:srgbClr val="FFFFFF"/>
                </a:solidFill>
                <a:latin typeface="Arial"/>
                <a:cs typeface="Arial"/>
              </a:rPr>
              <a:t>p</a:t>
            </a:r>
            <a:r>
              <a:rPr sz="900" spc="-4" dirty="0">
                <a:solidFill>
                  <a:srgbClr val="FFFFFF"/>
                </a:solidFill>
                <a:latin typeface="Arial"/>
                <a:cs typeface="Arial"/>
              </a:rPr>
              <a:t>onso</a:t>
            </a:r>
            <a:r>
              <a:rPr sz="900" dirty="0">
                <a:solidFill>
                  <a:srgbClr val="FFFFFF"/>
                </a:solidFill>
                <a:latin typeface="Arial"/>
                <a:cs typeface="Arial"/>
              </a:rPr>
              <a:t>r</a:t>
            </a:r>
            <a:r>
              <a:rPr sz="900" spc="-4" dirty="0">
                <a:solidFill>
                  <a:srgbClr val="FFFFFF"/>
                </a:solidFill>
                <a:latin typeface="Arial"/>
                <a:cs typeface="Arial"/>
              </a:rPr>
              <a:t>e</a:t>
            </a:r>
            <a:r>
              <a:rPr sz="900" dirty="0">
                <a:solidFill>
                  <a:srgbClr val="FFFFFF"/>
                </a:solidFill>
                <a:latin typeface="Arial"/>
                <a:cs typeface="Arial"/>
              </a:rPr>
              <a:t>d</a:t>
            </a:r>
            <a:r>
              <a:rPr sz="900" spc="-22" dirty="0">
                <a:solidFill>
                  <a:srgbClr val="FFFFFF"/>
                </a:solidFill>
                <a:latin typeface="Arial"/>
                <a:cs typeface="Arial"/>
              </a:rPr>
              <a:t> </a:t>
            </a:r>
            <a:r>
              <a:rPr sz="900" spc="-4" dirty="0">
                <a:solidFill>
                  <a:srgbClr val="FFFFFF"/>
                </a:solidFill>
                <a:latin typeface="Arial"/>
                <a:cs typeface="Arial"/>
              </a:rPr>
              <a:t>P</a:t>
            </a:r>
            <a:r>
              <a:rPr sz="900" dirty="0">
                <a:solidFill>
                  <a:srgbClr val="FFFFFF"/>
                </a:solidFill>
                <a:latin typeface="Arial"/>
                <a:cs typeface="Arial"/>
              </a:rPr>
              <a:t>rogr</a:t>
            </a:r>
            <a:r>
              <a:rPr sz="900" spc="-4" dirty="0">
                <a:solidFill>
                  <a:srgbClr val="FFFFFF"/>
                </a:solidFill>
                <a:latin typeface="Arial"/>
                <a:cs typeface="Arial"/>
              </a:rPr>
              <a:t>ams</a:t>
            </a:r>
            <a:endParaRPr sz="900" dirty="0">
              <a:latin typeface="Arial"/>
              <a:cs typeface="Arial"/>
            </a:endParaRPr>
          </a:p>
        </p:txBody>
      </p:sp>
    </p:spTree>
    <p:extLst>
      <p:ext uri="{BB962C8B-B14F-4D97-AF65-F5344CB8AC3E}">
        <p14:creationId xmlns:p14="http://schemas.microsoft.com/office/powerpoint/2010/main" val="231367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5364"/>
            <a:ext cx="8229600" cy="538620"/>
          </a:xfrm>
        </p:spPr>
        <p:txBody>
          <a:bodyPr/>
          <a:lstStyle/>
          <a:p>
            <a:r>
              <a:rPr lang="en-US" sz="3200" b="1" dirty="0"/>
              <a:t>Gifts vs. Grants</a:t>
            </a:r>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6431776"/>
              </p:ext>
            </p:extLst>
          </p:nvPr>
        </p:nvGraphicFramePr>
        <p:xfrm>
          <a:off x="1887166" y="826715"/>
          <a:ext cx="8323634" cy="5229875"/>
        </p:xfrm>
        <a:graphic>
          <a:graphicData uri="http://schemas.openxmlformats.org/drawingml/2006/table">
            <a:tbl>
              <a:tblPr firstRow="1" firstCol="1" bandRow="1">
                <a:tableStyleId>{5C22544A-7EE6-4342-B048-85BDC9FD1C3A}</a:tableStyleId>
              </a:tblPr>
              <a:tblGrid>
                <a:gridCol w="2760459">
                  <a:extLst>
                    <a:ext uri="{9D8B030D-6E8A-4147-A177-3AD203B41FA5}">
                      <a16:colId xmlns:a16="http://schemas.microsoft.com/office/drawing/2014/main" val="20000"/>
                    </a:ext>
                  </a:extLst>
                </a:gridCol>
                <a:gridCol w="2887217">
                  <a:extLst>
                    <a:ext uri="{9D8B030D-6E8A-4147-A177-3AD203B41FA5}">
                      <a16:colId xmlns:a16="http://schemas.microsoft.com/office/drawing/2014/main" val="20001"/>
                    </a:ext>
                  </a:extLst>
                </a:gridCol>
                <a:gridCol w="2675958">
                  <a:extLst>
                    <a:ext uri="{9D8B030D-6E8A-4147-A177-3AD203B41FA5}">
                      <a16:colId xmlns:a16="http://schemas.microsoft.com/office/drawing/2014/main" val="20002"/>
                    </a:ext>
                  </a:extLst>
                </a:gridCol>
              </a:tblGrid>
              <a:tr h="157074">
                <a:tc>
                  <a:txBody>
                    <a:bodyPr/>
                    <a:lstStyle/>
                    <a:p>
                      <a:pPr marL="0" marR="0">
                        <a:lnSpc>
                          <a:spcPct val="115000"/>
                        </a:lnSpc>
                        <a:spcBef>
                          <a:spcPts val="0"/>
                        </a:spcBef>
                        <a:spcAft>
                          <a:spcPts val="0"/>
                        </a:spcAft>
                      </a:pPr>
                      <a:r>
                        <a:rPr lang="en-US" sz="800" dirty="0">
                          <a:effectLst/>
                        </a:rPr>
                        <a:t>Factor</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Gifts</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Grants</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0"/>
                  </a:ext>
                </a:extLst>
              </a:tr>
              <a:tr h="553746">
                <a:tc>
                  <a:txBody>
                    <a:bodyPr/>
                    <a:lstStyle/>
                    <a:p>
                      <a:pPr marL="0" marR="0">
                        <a:lnSpc>
                          <a:spcPct val="115000"/>
                        </a:lnSpc>
                        <a:spcBef>
                          <a:spcPts val="0"/>
                        </a:spcBef>
                        <a:spcAft>
                          <a:spcPts val="0"/>
                        </a:spcAft>
                      </a:pPr>
                      <a:r>
                        <a:rPr lang="en-US" sz="800" dirty="0">
                          <a:effectLst/>
                        </a:rPr>
                        <a:t>Source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Individuals, Non Profit Organizations, Corporations, Corporate Foundations, Family or Individual foundations.</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Government Agencies, Nonprofit Organizations, Corporations, Corporate Foundations.</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1"/>
                  </a:ext>
                </a:extLst>
              </a:tr>
              <a:tr h="553746">
                <a:tc>
                  <a:txBody>
                    <a:bodyPr/>
                    <a:lstStyle/>
                    <a:p>
                      <a:pPr marL="0" marR="0">
                        <a:lnSpc>
                          <a:spcPct val="115000"/>
                        </a:lnSpc>
                        <a:spcBef>
                          <a:spcPts val="0"/>
                        </a:spcBef>
                        <a:spcAft>
                          <a:spcPts val="0"/>
                        </a:spcAft>
                      </a:pPr>
                      <a:r>
                        <a:rPr lang="en-US" sz="800" dirty="0">
                          <a:effectLst/>
                        </a:rPr>
                        <a:t>Purpose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Donor may specify an area of interest or a goal to be funded.</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Sponsor specifies how the funds should be used, as outlined in the budget, scope of work, award letter, or grant agreement.</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2"/>
                  </a:ext>
                </a:extLst>
              </a:tr>
              <a:tr h="144192">
                <a:tc>
                  <a:txBody>
                    <a:bodyPr/>
                    <a:lstStyle/>
                    <a:p>
                      <a:pPr marL="0" marR="0">
                        <a:lnSpc>
                          <a:spcPct val="115000"/>
                        </a:lnSpc>
                        <a:spcBef>
                          <a:spcPts val="0"/>
                        </a:spcBef>
                        <a:spcAft>
                          <a:spcPts val="0"/>
                        </a:spcAft>
                      </a:pPr>
                      <a:r>
                        <a:rPr lang="en-US" sz="800" dirty="0">
                          <a:effectLst/>
                        </a:rPr>
                        <a:t>Value Exchange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Recognition.</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Recognition and/or Reporting.</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3"/>
                  </a:ext>
                </a:extLst>
              </a:tr>
              <a:tr h="758247">
                <a:tc>
                  <a:txBody>
                    <a:bodyPr/>
                    <a:lstStyle/>
                    <a:p>
                      <a:pPr marL="0" marR="0">
                        <a:lnSpc>
                          <a:spcPct val="115000"/>
                        </a:lnSpc>
                        <a:spcBef>
                          <a:spcPts val="0"/>
                        </a:spcBef>
                        <a:spcAft>
                          <a:spcPts val="0"/>
                        </a:spcAft>
                      </a:pPr>
                      <a:r>
                        <a:rPr lang="en-US" sz="800" dirty="0">
                          <a:effectLst/>
                        </a:rPr>
                        <a:t>Reporting</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Little or no obligation to report to Donor on how the gift is used or invested. Reporting is used as an opportunity for Donor stewardship. Limited to how, when, and to whom funds were disbursed; statement of earnings as applicable.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Sponsor requires performance of specific duties such as research, financial/budget reports, and progress reports.</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4"/>
                  </a:ext>
                </a:extLst>
              </a:tr>
              <a:tr h="276873">
                <a:tc>
                  <a:txBody>
                    <a:bodyPr/>
                    <a:lstStyle/>
                    <a:p>
                      <a:pPr marL="0" marR="0">
                        <a:lnSpc>
                          <a:spcPct val="115000"/>
                        </a:lnSpc>
                        <a:spcBef>
                          <a:spcPts val="0"/>
                        </a:spcBef>
                        <a:spcAft>
                          <a:spcPts val="0"/>
                        </a:spcAft>
                      </a:pPr>
                      <a:r>
                        <a:rPr lang="en-US" sz="800" dirty="0">
                          <a:effectLst/>
                        </a:rPr>
                        <a:t>Document</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Letter of Donation/ Gift Agreement.</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Award Letter/Agreement, Grant Agreement.</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5"/>
                  </a:ext>
                </a:extLst>
              </a:tr>
              <a:tr h="288383">
                <a:tc>
                  <a:txBody>
                    <a:bodyPr/>
                    <a:lstStyle/>
                    <a:p>
                      <a:pPr marL="0" marR="0">
                        <a:lnSpc>
                          <a:spcPct val="115000"/>
                        </a:lnSpc>
                        <a:spcBef>
                          <a:spcPts val="0"/>
                        </a:spcBef>
                        <a:spcAft>
                          <a:spcPts val="0"/>
                        </a:spcAft>
                      </a:pPr>
                      <a:r>
                        <a:rPr lang="en-US" sz="800" dirty="0">
                          <a:effectLst/>
                        </a:rPr>
                        <a:t>Deadline/Terms</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Typically no time period is associated with the use of funds.</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Typically requires a specific time period for conducting projects.</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6"/>
                  </a:ext>
                </a:extLst>
              </a:tr>
              <a:tr h="144192">
                <a:tc>
                  <a:txBody>
                    <a:bodyPr/>
                    <a:lstStyle/>
                    <a:p>
                      <a:pPr marL="0" marR="0">
                        <a:lnSpc>
                          <a:spcPct val="115000"/>
                        </a:lnSpc>
                        <a:spcBef>
                          <a:spcPts val="0"/>
                        </a:spcBef>
                        <a:spcAft>
                          <a:spcPts val="0"/>
                        </a:spcAft>
                      </a:pPr>
                      <a:r>
                        <a:rPr lang="en-US" sz="800" dirty="0">
                          <a:effectLst/>
                        </a:rPr>
                        <a:t>Excess/Unused</a:t>
                      </a:r>
                      <a:r>
                        <a:rPr lang="en-US" sz="800" baseline="0" dirty="0">
                          <a:effectLst/>
                        </a:rPr>
                        <a:t> </a:t>
                      </a:r>
                      <a:r>
                        <a:rPr lang="en-US" sz="800" dirty="0">
                          <a:effectLst/>
                        </a:rPr>
                        <a:t>Funds</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Not Applicable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Typically returned to sponsor. </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7"/>
                  </a:ext>
                </a:extLst>
              </a:tr>
              <a:tr h="415310">
                <a:tc>
                  <a:txBody>
                    <a:bodyPr/>
                    <a:lstStyle/>
                    <a:p>
                      <a:pPr marL="0" marR="0">
                        <a:lnSpc>
                          <a:spcPct val="115000"/>
                        </a:lnSpc>
                        <a:spcBef>
                          <a:spcPts val="0"/>
                        </a:spcBef>
                        <a:spcAft>
                          <a:spcPts val="0"/>
                        </a:spcAft>
                      </a:pPr>
                      <a:r>
                        <a:rPr lang="en-US" sz="800" dirty="0">
                          <a:effectLst/>
                        </a:rPr>
                        <a:t>Penalty for Nonperformance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No penalties for not using funds.</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Penalties may exist for failing to use the funds or to deliver the items on a timely basis.</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8"/>
                  </a:ext>
                </a:extLst>
              </a:tr>
              <a:tr h="553746">
                <a:tc>
                  <a:txBody>
                    <a:bodyPr/>
                    <a:lstStyle/>
                    <a:p>
                      <a:pPr marL="0" marR="0">
                        <a:lnSpc>
                          <a:spcPct val="115000"/>
                        </a:lnSpc>
                        <a:spcBef>
                          <a:spcPts val="0"/>
                        </a:spcBef>
                        <a:spcAft>
                          <a:spcPts val="0"/>
                        </a:spcAft>
                      </a:pPr>
                      <a:r>
                        <a:rPr lang="en-US" sz="800" dirty="0">
                          <a:effectLst/>
                        </a:rPr>
                        <a:t>Sponsor Rights to Licensing and/or Intellectual Property</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Not Applicable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Typically include terms and conditions about rights to Intellectual Property, including data, copyrights, or inventions.</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09"/>
                  </a:ext>
                </a:extLst>
              </a:tr>
              <a:tr h="969056">
                <a:tc>
                  <a:txBody>
                    <a:bodyPr/>
                    <a:lstStyle/>
                    <a:p>
                      <a:pPr marL="0" marR="0">
                        <a:lnSpc>
                          <a:spcPct val="115000"/>
                        </a:lnSpc>
                        <a:spcBef>
                          <a:spcPts val="0"/>
                        </a:spcBef>
                        <a:spcAft>
                          <a:spcPts val="0"/>
                        </a:spcAft>
                      </a:pPr>
                      <a:r>
                        <a:rPr lang="en-US" sz="800" dirty="0">
                          <a:effectLst/>
                        </a:rPr>
                        <a:t>Basic Research Tax Credit</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Not Applicable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May require that research be performed by a qualified organization or certain tax-exempt organizations. Qualified = educational or tax-exempt organizations as defined in the Internal Revenue Code.</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10"/>
                  </a:ext>
                </a:extLst>
              </a:tr>
              <a:tr h="415310">
                <a:tc>
                  <a:txBody>
                    <a:bodyPr/>
                    <a:lstStyle/>
                    <a:p>
                      <a:pPr marL="0" marR="0">
                        <a:lnSpc>
                          <a:spcPct val="115000"/>
                        </a:lnSpc>
                        <a:spcBef>
                          <a:spcPts val="0"/>
                        </a:spcBef>
                        <a:spcAft>
                          <a:spcPts val="0"/>
                        </a:spcAft>
                      </a:pPr>
                      <a:r>
                        <a:rPr lang="en-US" sz="800" dirty="0">
                          <a:effectLst/>
                        </a:rPr>
                        <a:t>Legal Accountability</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Not Applicable</a:t>
                      </a:r>
                      <a:endParaRPr lang="en-US" sz="800" dirty="0">
                        <a:effectLst/>
                        <a:latin typeface="Calibri"/>
                        <a:ea typeface="Calibri"/>
                        <a:cs typeface="Times New Roman"/>
                      </a:endParaRPr>
                    </a:p>
                  </a:txBody>
                  <a:tcPr marL="47886" marR="47886" marT="0" marB="0"/>
                </a:tc>
                <a:tc>
                  <a:txBody>
                    <a:bodyPr/>
                    <a:lstStyle/>
                    <a:p>
                      <a:pPr marL="0" marR="0">
                        <a:lnSpc>
                          <a:spcPct val="115000"/>
                        </a:lnSpc>
                        <a:spcBef>
                          <a:spcPts val="0"/>
                        </a:spcBef>
                        <a:spcAft>
                          <a:spcPts val="0"/>
                        </a:spcAft>
                      </a:pPr>
                      <a:r>
                        <a:rPr lang="en-US" sz="800" dirty="0">
                          <a:effectLst/>
                        </a:rPr>
                        <a:t>Typically include indemnification or other legal accountability terms.</a:t>
                      </a:r>
                      <a:endParaRPr lang="en-US" sz="800" dirty="0">
                        <a:effectLst/>
                        <a:latin typeface="Calibri"/>
                        <a:ea typeface="Calibri"/>
                        <a:cs typeface="Times New Roman"/>
                      </a:endParaRPr>
                    </a:p>
                  </a:txBody>
                  <a:tcPr marL="47886" marR="47886"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1263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OSP’s Responsibilities:</a:t>
            </a:r>
          </a:p>
        </p:txBody>
      </p:sp>
      <p:sp>
        <p:nvSpPr>
          <p:cNvPr id="3" name="Content Placeholder 2"/>
          <p:cNvSpPr>
            <a:spLocks noGrp="1"/>
          </p:cNvSpPr>
          <p:nvPr>
            <p:ph idx="1"/>
          </p:nvPr>
        </p:nvSpPr>
        <p:spPr>
          <a:xfrm>
            <a:off x="1177047" y="1417639"/>
            <a:ext cx="9552562" cy="4708525"/>
          </a:xfrm>
        </p:spPr>
        <p:txBody>
          <a:bodyPr/>
          <a:lstStyle/>
          <a:p>
            <a:r>
              <a:rPr lang="en-US" sz="2000" dirty="0"/>
              <a:t>Identifying funding sources and opportunities</a:t>
            </a:r>
          </a:p>
          <a:p>
            <a:r>
              <a:rPr lang="en-US" sz="2000" dirty="0"/>
              <a:t>Reviewing applications for submission to Sponsors</a:t>
            </a:r>
          </a:p>
          <a:p>
            <a:r>
              <a:rPr lang="en-US" sz="2000" dirty="0"/>
              <a:t>Collecting, reviewing, and submission of Just-In-Time Information (JIT) to NIH and other Sponsors</a:t>
            </a:r>
          </a:p>
          <a:p>
            <a:r>
              <a:rPr lang="en-US" sz="2000" dirty="0"/>
              <a:t>Accepting awards on behalf of BCH</a:t>
            </a:r>
          </a:p>
          <a:p>
            <a:r>
              <a:rPr lang="en-US" sz="2000" dirty="0"/>
              <a:t>Issuing, receiving, and negotiating subawards to and from BCH and collaborating institutions</a:t>
            </a:r>
          </a:p>
          <a:p>
            <a:r>
              <a:rPr lang="en-US" sz="2000" dirty="0"/>
              <a:t>Serving as the primary interface with federal and nonprofit Sponsors and with peer institutions collaborating with BCH investigators</a:t>
            </a:r>
          </a:p>
          <a:p>
            <a:r>
              <a:rPr lang="en-US" sz="2000" dirty="0"/>
              <a:t>Ensuring compliance with all applicable Sponsor, government, and BCH compliance regulations, requirements, and policies</a:t>
            </a:r>
          </a:p>
          <a:p>
            <a:pPr marL="0" indent="0">
              <a:buNone/>
            </a:pPr>
            <a:endParaRPr lang="en-US" sz="2000"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18</a:t>
            </a:fld>
            <a:endParaRPr lang="en-US" dirty="0"/>
          </a:p>
        </p:txBody>
      </p:sp>
    </p:spTree>
    <p:extLst>
      <p:ext uri="{BB962C8B-B14F-4D97-AF65-F5344CB8AC3E}">
        <p14:creationId xmlns:p14="http://schemas.microsoft.com/office/powerpoint/2010/main" val="293447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927861"/>
          </a:xfrm>
        </p:spPr>
        <p:txBody>
          <a:bodyPr/>
          <a:lstStyle/>
          <a:p>
            <a:r>
              <a:rPr lang="en-US" sz="3200" b="1" dirty="0"/>
              <a:t>OSP: Our Contacts</a:t>
            </a:r>
          </a:p>
        </p:txBody>
      </p:sp>
      <p:sp>
        <p:nvSpPr>
          <p:cNvPr id="3" name="Content Placeholder 2"/>
          <p:cNvSpPr>
            <a:spLocks noGrp="1"/>
          </p:cNvSpPr>
          <p:nvPr>
            <p:ph idx="1"/>
          </p:nvPr>
        </p:nvSpPr>
        <p:spPr>
          <a:xfrm>
            <a:off x="1981200" y="1352811"/>
            <a:ext cx="8229600" cy="4809994"/>
          </a:xfrm>
        </p:spPr>
        <p:txBody>
          <a:bodyPr/>
          <a:lstStyle/>
          <a:p>
            <a:pPr marL="0" indent="0">
              <a:buNone/>
            </a:pPr>
            <a:r>
              <a:rPr lang="en-US" sz="1800" b="1" dirty="0"/>
              <a:t>Theresa Applegate</a:t>
            </a:r>
            <a:r>
              <a:rPr lang="en-US" sz="1800" dirty="0"/>
              <a:t>, Director, Joined OSP in 2007</a:t>
            </a:r>
          </a:p>
          <a:p>
            <a:pPr marL="0" indent="0">
              <a:buNone/>
            </a:pPr>
            <a:endParaRPr lang="en-US" sz="1000" dirty="0"/>
          </a:p>
          <a:p>
            <a:pPr marL="0" indent="0">
              <a:buNone/>
            </a:pPr>
            <a:r>
              <a:rPr lang="en-US" sz="1800" b="1" dirty="0"/>
              <a:t>Paul Santos</a:t>
            </a:r>
            <a:r>
              <a:rPr lang="en-US" sz="1800" dirty="0"/>
              <a:t>, Manager, Joined OSP in 2010</a:t>
            </a:r>
          </a:p>
          <a:p>
            <a:pPr marL="0" indent="0">
              <a:buNone/>
            </a:pPr>
            <a:endParaRPr lang="en-US" sz="1000" dirty="0"/>
          </a:p>
          <a:p>
            <a:pPr marL="0" indent="0">
              <a:buNone/>
            </a:pPr>
            <a:r>
              <a:rPr lang="en-US" sz="1800" b="1" dirty="0">
                <a:highlight>
                  <a:srgbClr val="FFFF00"/>
                </a:highlight>
              </a:rPr>
              <a:t>Kamei Miller</a:t>
            </a:r>
            <a:r>
              <a:rPr lang="en-US" sz="1800" dirty="0">
                <a:highlight>
                  <a:srgbClr val="FFFF00"/>
                </a:highlight>
              </a:rPr>
              <a:t>, Senior Grant Officer, Joined OSP in 2015</a:t>
            </a:r>
          </a:p>
          <a:p>
            <a:pPr marL="0" indent="0">
              <a:buNone/>
            </a:pPr>
            <a:endParaRPr lang="en-US" sz="1000" dirty="0">
              <a:highlight>
                <a:srgbClr val="FFFF00"/>
              </a:highlight>
            </a:endParaRPr>
          </a:p>
          <a:p>
            <a:pPr marL="0" indent="0">
              <a:buNone/>
            </a:pPr>
            <a:endParaRPr lang="en-US" sz="18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19</a:t>
            </a:fld>
            <a:endParaRPr lang="en-US" dirty="0"/>
          </a:p>
        </p:txBody>
      </p:sp>
    </p:spTree>
    <p:extLst>
      <p:ext uri="{BB962C8B-B14F-4D97-AF65-F5344CB8AC3E}">
        <p14:creationId xmlns:p14="http://schemas.microsoft.com/office/powerpoint/2010/main" val="212455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7AF87EBF-DE72-FEE4-32A1-FD6D87DF0BBB}"/>
              </a:ext>
            </a:extLst>
          </p:cNvPr>
          <p:cNvCxnSpPr>
            <a:cxnSpLocks/>
          </p:cNvCxnSpPr>
          <p:nvPr/>
        </p:nvCxnSpPr>
        <p:spPr>
          <a:xfrm>
            <a:off x="9103736" y="1888252"/>
            <a:ext cx="0" cy="275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82A421-9D55-0EEF-7E76-A2FA3BB17123}"/>
              </a:ext>
            </a:extLst>
          </p:cNvPr>
          <p:cNvCxnSpPr>
            <a:cxnSpLocks/>
          </p:cNvCxnSpPr>
          <p:nvPr/>
        </p:nvCxnSpPr>
        <p:spPr>
          <a:xfrm>
            <a:off x="3140771" y="1894263"/>
            <a:ext cx="0" cy="23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00FB00-E14B-4F19-5F97-F8F8F0D56BE0}"/>
              </a:ext>
            </a:extLst>
          </p:cNvPr>
          <p:cNvCxnSpPr>
            <a:cxnSpLocks/>
          </p:cNvCxnSpPr>
          <p:nvPr/>
        </p:nvCxnSpPr>
        <p:spPr>
          <a:xfrm>
            <a:off x="4718299" y="1888252"/>
            <a:ext cx="0" cy="275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625CBC6-B1E3-0B27-DDAE-E0FB0ED7A51F}"/>
              </a:ext>
            </a:extLst>
          </p:cNvPr>
          <p:cNvCxnSpPr>
            <a:cxnSpLocks/>
          </p:cNvCxnSpPr>
          <p:nvPr/>
        </p:nvCxnSpPr>
        <p:spPr>
          <a:xfrm>
            <a:off x="7472025" y="3892724"/>
            <a:ext cx="0" cy="275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C60BE4-B655-BA16-78B4-717030C38C02}"/>
              </a:ext>
            </a:extLst>
          </p:cNvPr>
          <p:cNvCxnSpPr>
            <a:cxnSpLocks/>
          </p:cNvCxnSpPr>
          <p:nvPr/>
        </p:nvCxnSpPr>
        <p:spPr>
          <a:xfrm flipH="1">
            <a:off x="3842363" y="3892724"/>
            <a:ext cx="1" cy="292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4D39C16-3780-B754-6F59-5907CFFB9816}"/>
              </a:ext>
            </a:extLst>
          </p:cNvPr>
          <p:cNvCxnSpPr>
            <a:cxnSpLocks/>
          </p:cNvCxnSpPr>
          <p:nvPr/>
        </p:nvCxnSpPr>
        <p:spPr>
          <a:xfrm>
            <a:off x="2197434" y="3916558"/>
            <a:ext cx="0" cy="275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D1E862-D773-B043-6C1F-20A51B87D672}"/>
              </a:ext>
            </a:extLst>
          </p:cNvPr>
          <p:cNvCxnSpPr>
            <a:cxnSpLocks/>
          </p:cNvCxnSpPr>
          <p:nvPr/>
        </p:nvCxnSpPr>
        <p:spPr>
          <a:xfrm>
            <a:off x="10075364" y="1888252"/>
            <a:ext cx="0" cy="275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F0F3939-8C34-3223-BCB5-7F2EF9ABB41A}"/>
              </a:ext>
            </a:extLst>
          </p:cNvPr>
          <p:cNvCxnSpPr>
            <a:cxnSpLocks/>
          </p:cNvCxnSpPr>
          <p:nvPr/>
        </p:nvCxnSpPr>
        <p:spPr>
          <a:xfrm>
            <a:off x="8139229" y="1888252"/>
            <a:ext cx="0" cy="275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A881F29-1989-1266-0C12-F481F06BF17D}"/>
              </a:ext>
            </a:extLst>
          </p:cNvPr>
          <p:cNvCxnSpPr>
            <a:cxnSpLocks/>
          </p:cNvCxnSpPr>
          <p:nvPr/>
        </p:nvCxnSpPr>
        <p:spPr>
          <a:xfrm>
            <a:off x="7014911" y="1888252"/>
            <a:ext cx="0" cy="275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5012AE2-1461-4C37-9421-CCBB11644DEC}"/>
              </a:ext>
            </a:extLst>
          </p:cNvPr>
          <p:cNvCxnSpPr>
            <a:cxnSpLocks/>
          </p:cNvCxnSpPr>
          <p:nvPr/>
        </p:nvCxnSpPr>
        <p:spPr>
          <a:xfrm>
            <a:off x="5908654" y="1888252"/>
            <a:ext cx="0" cy="2756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CC680CA8-A818-4616-8202-DE7CB83B9CC7}"/>
              </a:ext>
            </a:extLst>
          </p:cNvPr>
          <p:cNvSpPr/>
          <p:nvPr/>
        </p:nvSpPr>
        <p:spPr>
          <a:xfrm>
            <a:off x="8265003" y="4370562"/>
            <a:ext cx="765643" cy="10155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750" dirty="0">
              <a:solidFill>
                <a:prstClr val="black"/>
              </a:solidFill>
              <a:latin typeface="Arial" panose="020B0604020202020204" pitchFamily="34" charset="0"/>
              <a:cs typeface="Arial" panose="020B0604020202020204" pitchFamily="34" charset="0"/>
            </a:endParaRPr>
          </a:p>
          <a:p>
            <a:pPr algn="ctr"/>
            <a:endParaRPr lang="en-US" sz="750" dirty="0">
              <a:solidFill>
                <a:prstClr val="black"/>
              </a:solidFill>
              <a:latin typeface="Arial" panose="020B0604020202020204" pitchFamily="34" charset="0"/>
              <a:cs typeface="Arial" panose="020B0604020202020204" pitchFamily="34" charset="0"/>
            </a:endParaRPr>
          </a:p>
          <a:p>
            <a:pPr algn="ctr"/>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Jordan Bessette, Program Coordinator</a:t>
            </a:r>
          </a:p>
          <a:p>
            <a:pPr algn="ctr"/>
            <a:endParaRPr lang="en-US" dirty="0">
              <a:solidFill>
                <a:prstClr val="black"/>
              </a:solidFill>
              <a:latin typeface="Arial"/>
            </a:endParaRPr>
          </a:p>
        </p:txBody>
      </p:sp>
      <p:grpSp>
        <p:nvGrpSpPr>
          <p:cNvPr id="118" name="Group 117">
            <a:extLst>
              <a:ext uri="{FF2B5EF4-FFF2-40B4-BE49-F238E27FC236}">
                <a16:creationId xmlns:a16="http://schemas.microsoft.com/office/drawing/2014/main" id="{A476F782-87D9-EC7C-B090-317ED9CDE1F6}"/>
              </a:ext>
            </a:extLst>
          </p:cNvPr>
          <p:cNvGrpSpPr/>
          <p:nvPr/>
        </p:nvGrpSpPr>
        <p:grpSpPr>
          <a:xfrm>
            <a:off x="2679911" y="2130859"/>
            <a:ext cx="893749" cy="1494544"/>
            <a:chOff x="1155910" y="2130859"/>
            <a:chExt cx="893749" cy="1494544"/>
          </a:xfrm>
        </p:grpSpPr>
        <p:sp>
          <p:nvSpPr>
            <p:cNvPr id="10" name="Rectangle: Rounded Corners 9">
              <a:extLst>
                <a:ext uri="{FF2B5EF4-FFF2-40B4-BE49-F238E27FC236}">
                  <a16:creationId xmlns:a16="http://schemas.microsoft.com/office/drawing/2014/main" id="{3E24861A-ACF1-2D1C-3351-9565941A7155}"/>
                </a:ext>
              </a:extLst>
            </p:cNvPr>
            <p:cNvSpPr/>
            <p:nvPr/>
          </p:nvSpPr>
          <p:spPr>
            <a:xfrm>
              <a:off x="1155910" y="2434534"/>
              <a:ext cx="893749" cy="11908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Padam Gharti</a:t>
              </a:r>
            </a:p>
            <a:p>
              <a:r>
                <a:rPr lang="en-US" sz="750" dirty="0">
                  <a:solidFill>
                    <a:prstClr val="black"/>
                  </a:solidFill>
                  <a:latin typeface="Arial" panose="020B0604020202020204" pitchFamily="34" charset="0"/>
                  <a:cs typeface="Arial" panose="020B0604020202020204" pitchFamily="34" charset="0"/>
                </a:rPr>
                <a:t>Research Administrative Manager</a:t>
              </a:r>
            </a:p>
            <a:p>
              <a:pPr algn="ctr"/>
              <a:endParaRPr lang="en-US" dirty="0">
                <a:solidFill>
                  <a:prstClr val="black"/>
                </a:solidFill>
                <a:latin typeface="Arial"/>
              </a:endParaRPr>
            </a:p>
          </p:txBody>
        </p:sp>
        <p:pic>
          <p:nvPicPr>
            <p:cNvPr id="19" name="Picture 18" descr="A bald person with a mustache&#10;&#10;Description automatically generated with low confidence">
              <a:extLst>
                <a:ext uri="{FF2B5EF4-FFF2-40B4-BE49-F238E27FC236}">
                  <a16:creationId xmlns:a16="http://schemas.microsoft.com/office/drawing/2014/main" id="{7C09879A-6EBB-CDCC-45D2-C90A1D807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117" y="2130859"/>
              <a:ext cx="596820" cy="596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50" name="Group 149">
            <a:extLst>
              <a:ext uri="{FF2B5EF4-FFF2-40B4-BE49-F238E27FC236}">
                <a16:creationId xmlns:a16="http://schemas.microsoft.com/office/drawing/2014/main" id="{B0128543-6071-6E0F-28A4-7A74D9E4F14C}"/>
              </a:ext>
            </a:extLst>
          </p:cNvPr>
          <p:cNvGrpSpPr/>
          <p:nvPr/>
        </p:nvGrpSpPr>
        <p:grpSpPr>
          <a:xfrm>
            <a:off x="4187164" y="2099722"/>
            <a:ext cx="1016558" cy="1514015"/>
            <a:chOff x="2663164" y="2099721"/>
            <a:chExt cx="1016558" cy="1514015"/>
          </a:xfrm>
        </p:grpSpPr>
        <p:sp>
          <p:nvSpPr>
            <p:cNvPr id="11" name="Rectangle: Rounded Corners 10">
              <a:extLst>
                <a:ext uri="{FF2B5EF4-FFF2-40B4-BE49-F238E27FC236}">
                  <a16:creationId xmlns:a16="http://schemas.microsoft.com/office/drawing/2014/main" id="{FA76FF2F-2E82-CD1E-18A4-A921168EE259}"/>
                </a:ext>
              </a:extLst>
            </p:cNvPr>
            <p:cNvSpPr/>
            <p:nvPr/>
          </p:nvSpPr>
          <p:spPr>
            <a:xfrm>
              <a:off x="2663164" y="2445936"/>
              <a:ext cx="1016558" cy="1167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Marie Boyle</a:t>
              </a:r>
            </a:p>
            <a:p>
              <a:r>
                <a:rPr lang="en-US" sz="750" dirty="0">
                  <a:solidFill>
                    <a:prstClr val="black"/>
                  </a:solidFill>
                  <a:latin typeface="Arial" panose="020B0604020202020204" pitchFamily="34" charset="0"/>
                  <a:cs typeface="Arial" panose="020B0604020202020204" pitchFamily="34" charset="0"/>
                </a:rPr>
                <a:t>Senior Research Administrator</a:t>
              </a:r>
            </a:p>
            <a:p>
              <a:r>
                <a:rPr lang="en-US" sz="750" dirty="0">
                  <a:solidFill>
                    <a:prstClr val="black"/>
                  </a:solidFill>
                  <a:latin typeface="Arial" panose="020B0604020202020204" pitchFamily="34" charset="0"/>
                  <a:cs typeface="Arial" panose="020B0604020202020204" pitchFamily="34" charset="0"/>
                </a:rPr>
                <a:t>Rett Studies/TNC</a:t>
              </a:r>
            </a:p>
          </p:txBody>
        </p:sp>
        <p:pic>
          <p:nvPicPr>
            <p:cNvPr id="21" name="Picture 20" descr="A person with long hair&#10;&#10;Description automatically generated with low confidence">
              <a:extLst>
                <a:ext uri="{FF2B5EF4-FFF2-40B4-BE49-F238E27FC236}">
                  <a16:creationId xmlns:a16="http://schemas.microsoft.com/office/drawing/2014/main" id="{971D96A2-22CC-5BC8-3961-36361BE84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312" y="2099721"/>
              <a:ext cx="578708" cy="615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15" name="Group 114">
            <a:extLst>
              <a:ext uri="{FF2B5EF4-FFF2-40B4-BE49-F238E27FC236}">
                <a16:creationId xmlns:a16="http://schemas.microsoft.com/office/drawing/2014/main" id="{A4E85EA8-8415-67EC-A3A6-6673A5526B0D}"/>
              </a:ext>
            </a:extLst>
          </p:cNvPr>
          <p:cNvGrpSpPr/>
          <p:nvPr/>
        </p:nvGrpSpPr>
        <p:grpSpPr>
          <a:xfrm>
            <a:off x="5371220" y="2099722"/>
            <a:ext cx="1016558" cy="1525683"/>
            <a:chOff x="3847220" y="2099721"/>
            <a:chExt cx="1016558" cy="1525683"/>
          </a:xfrm>
        </p:grpSpPr>
        <p:sp>
          <p:nvSpPr>
            <p:cNvPr id="5" name="Rectangle: Rounded Corners 4">
              <a:extLst>
                <a:ext uri="{FF2B5EF4-FFF2-40B4-BE49-F238E27FC236}">
                  <a16:creationId xmlns:a16="http://schemas.microsoft.com/office/drawing/2014/main" id="{BF5E8D5A-1233-3EAE-ECDD-05511C20FA9D}"/>
                </a:ext>
              </a:extLst>
            </p:cNvPr>
            <p:cNvSpPr/>
            <p:nvPr/>
          </p:nvSpPr>
          <p:spPr>
            <a:xfrm>
              <a:off x="3847220" y="2440256"/>
              <a:ext cx="1016558" cy="11851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750" dirty="0">
                  <a:solidFill>
                    <a:prstClr val="black"/>
                  </a:solidFill>
                  <a:latin typeface="Arial" panose="020B0604020202020204" pitchFamily="34" charset="0"/>
                  <a:cs typeface="Arial" panose="020B0604020202020204" pitchFamily="34" charset="0"/>
                </a:rPr>
                <a:t>Robin Walker</a:t>
              </a:r>
            </a:p>
            <a:p>
              <a:r>
                <a:rPr lang="en-US" sz="675" dirty="0">
                  <a:solidFill>
                    <a:prstClr val="black"/>
                  </a:solidFill>
                  <a:latin typeface="Arial" panose="020B0604020202020204" pitchFamily="34" charset="0"/>
                  <a:cs typeface="Arial" panose="020B0604020202020204" pitchFamily="34" charset="0"/>
                </a:rPr>
                <a:t>Senior Research Admin. </a:t>
              </a:r>
              <a:r>
                <a:rPr lang="en-US" sz="750" dirty="0">
                  <a:solidFill>
                    <a:prstClr val="black"/>
                  </a:solidFill>
                  <a:latin typeface="Arial" panose="020B0604020202020204" pitchFamily="34" charset="0"/>
                  <a:cs typeface="Arial" panose="020B0604020202020204" pitchFamily="34" charset="0"/>
                </a:rPr>
                <a:t>Pre-Award</a:t>
              </a:r>
            </a:p>
          </p:txBody>
        </p:sp>
        <p:pic>
          <p:nvPicPr>
            <p:cNvPr id="23" name="Picture 22" descr="A picture containing person, wall, posing&#10;&#10;Description automatically generated">
              <a:extLst>
                <a:ext uri="{FF2B5EF4-FFF2-40B4-BE49-F238E27FC236}">
                  <a16:creationId xmlns:a16="http://schemas.microsoft.com/office/drawing/2014/main" id="{00801420-36E1-28CD-2C26-7C6936E66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857" y="2099721"/>
              <a:ext cx="578708" cy="615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47" name="Group 146">
            <a:extLst>
              <a:ext uri="{FF2B5EF4-FFF2-40B4-BE49-F238E27FC236}">
                <a16:creationId xmlns:a16="http://schemas.microsoft.com/office/drawing/2014/main" id="{8E215A42-D845-BFE2-5AC6-2C9C6705F29F}"/>
              </a:ext>
            </a:extLst>
          </p:cNvPr>
          <p:cNvGrpSpPr/>
          <p:nvPr/>
        </p:nvGrpSpPr>
        <p:grpSpPr>
          <a:xfrm>
            <a:off x="6526490" y="2099722"/>
            <a:ext cx="914578" cy="1535399"/>
            <a:chOff x="5002490" y="2099721"/>
            <a:chExt cx="914578" cy="1535399"/>
          </a:xfrm>
        </p:grpSpPr>
        <p:sp>
          <p:nvSpPr>
            <p:cNvPr id="6" name="Rectangle: Rounded Corners 5">
              <a:extLst>
                <a:ext uri="{FF2B5EF4-FFF2-40B4-BE49-F238E27FC236}">
                  <a16:creationId xmlns:a16="http://schemas.microsoft.com/office/drawing/2014/main" id="{13B5C521-40C3-D78E-C367-6CD0A51C251B}"/>
                </a:ext>
              </a:extLst>
            </p:cNvPr>
            <p:cNvSpPr/>
            <p:nvPr/>
          </p:nvSpPr>
          <p:spPr>
            <a:xfrm>
              <a:off x="5002490" y="2445936"/>
              <a:ext cx="914578" cy="1189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Marlon Green</a:t>
              </a:r>
            </a:p>
            <a:p>
              <a:r>
                <a:rPr lang="en-US" sz="750" dirty="0">
                  <a:solidFill>
                    <a:prstClr val="black"/>
                  </a:solidFill>
                  <a:latin typeface="Arial" panose="020B0604020202020204" pitchFamily="34" charset="0"/>
                  <a:cs typeface="Arial" panose="020B0604020202020204" pitchFamily="34" charset="0"/>
                </a:rPr>
                <a:t>Clinical Research Manager 3</a:t>
              </a:r>
            </a:p>
            <a:p>
              <a:pPr algn="ctr"/>
              <a:endParaRPr lang="en-US" sz="750" dirty="0">
                <a:solidFill>
                  <a:prstClr val="black"/>
                </a:solidFill>
                <a:latin typeface="Arial"/>
              </a:endParaRPr>
            </a:p>
          </p:txBody>
        </p:sp>
        <p:pic>
          <p:nvPicPr>
            <p:cNvPr id="25" name="Picture 24" descr="A person wearing glasses and a suit&#10;&#10;Description automatically generated with medium confidence">
              <a:extLst>
                <a:ext uri="{FF2B5EF4-FFF2-40B4-BE49-F238E27FC236}">
                  <a16:creationId xmlns:a16="http://schemas.microsoft.com/office/drawing/2014/main" id="{36655393-83C0-4326-FE6B-08A7E9389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0026" y="2099721"/>
              <a:ext cx="599115" cy="617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17" name="Group 116">
            <a:extLst>
              <a:ext uri="{FF2B5EF4-FFF2-40B4-BE49-F238E27FC236}">
                <a16:creationId xmlns:a16="http://schemas.microsoft.com/office/drawing/2014/main" id="{F88426E9-52DF-CADB-D2B3-124DE3E8D54E}"/>
              </a:ext>
            </a:extLst>
          </p:cNvPr>
          <p:cNvGrpSpPr/>
          <p:nvPr/>
        </p:nvGrpSpPr>
        <p:grpSpPr>
          <a:xfrm>
            <a:off x="7595501" y="2108318"/>
            <a:ext cx="983803" cy="1517086"/>
            <a:chOff x="6071500" y="2108318"/>
            <a:chExt cx="983803" cy="1517086"/>
          </a:xfrm>
        </p:grpSpPr>
        <p:sp>
          <p:nvSpPr>
            <p:cNvPr id="7" name="Rectangle: Rounded Corners 6">
              <a:extLst>
                <a:ext uri="{FF2B5EF4-FFF2-40B4-BE49-F238E27FC236}">
                  <a16:creationId xmlns:a16="http://schemas.microsoft.com/office/drawing/2014/main" id="{A2479F96-C67E-D2EA-9B87-83954348EA24}"/>
                </a:ext>
              </a:extLst>
            </p:cNvPr>
            <p:cNvSpPr/>
            <p:nvPr/>
          </p:nvSpPr>
          <p:spPr>
            <a:xfrm>
              <a:off x="6071500" y="2491578"/>
              <a:ext cx="983803" cy="1133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750" dirty="0">
                  <a:solidFill>
                    <a:prstClr val="black"/>
                  </a:solidFill>
                  <a:latin typeface="Arial" panose="020B0604020202020204" pitchFamily="34" charset="0"/>
                  <a:cs typeface="Arial" panose="020B0604020202020204" pitchFamily="34" charset="0"/>
                </a:rPr>
                <a:t>Karen Caballero/ </a:t>
              </a:r>
            </a:p>
            <a:p>
              <a:r>
                <a:rPr lang="en-US" sz="750" dirty="0">
                  <a:solidFill>
                    <a:prstClr val="black"/>
                  </a:solidFill>
                  <a:latin typeface="Arial" panose="020B0604020202020204" pitchFamily="34" charset="0"/>
                  <a:cs typeface="Arial" panose="020B0604020202020204" pitchFamily="34" charset="0"/>
                </a:rPr>
                <a:t>Admin Manager 2</a:t>
              </a:r>
            </a:p>
          </p:txBody>
        </p:sp>
        <p:pic>
          <p:nvPicPr>
            <p:cNvPr id="27" name="Picture 26" descr="A picture containing person, person, smiling, posing&#10;&#10;Description automatically generated">
              <a:extLst>
                <a:ext uri="{FF2B5EF4-FFF2-40B4-BE49-F238E27FC236}">
                  <a16:creationId xmlns:a16="http://schemas.microsoft.com/office/drawing/2014/main" id="{186CDB52-A91E-499E-2509-01468E3E5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0897" y="2108318"/>
              <a:ext cx="641397" cy="6165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20" name="Group 119">
            <a:extLst>
              <a:ext uri="{FF2B5EF4-FFF2-40B4-BE49-F238E27FC236}">
                <a16:creationId xmlns:a16="http://schemas.microsoft.com/office/drawing/2014/main" id="{456BB896-DC1F-EF27-19AE-5AC8206CC45D}"/>
              </a:ext>
            </a:extLst>
          </p:cNvPr>
          <p:cNvGrpSpPr/>
          <p:nvPr/>
        </p:nvGrpSpPr>
        <p:grpSpPr>
          <a:xfrm>
            <a:off x="8694342" y="2128611"/>
            <a:ext cx="844528" cy="1496795"/>
            <a:chOff x="7204074" y="2128610"/>
            <a:chExt cx="844528" cy="1496795"/>
          </a:xfrm>
        </p:grpSpPr>
        <p:sp>
          <p:nvSpPr>
            <p:cNvPr id="8" name="Rectangle: Rounded Corners 7">
              <a:extLst>
                <a:ext uri="{FF2B5EF4-FFF2-40B4-BE49-F238E27FC236}">
                  <a16:creationId xmlns:a16="http://schemas.microsoft.com/office/drawing/2014/main" id="{EA277EE4-D4B9-F8FB-F47A-F88DA73DEC90}"/>
                </a:ext>
              </a:extLst>
            </p:cNvPr>
            <p:cNvSpPr/>
            <p:nvPr/>
          </p:nvSpPr>
          <p:spPr>
            <a:xfrm>
              <a:off x="7204074" y="2509437"/>
              <a:ext cx="844528" cy="11159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750" dirty="0">
                  <a:solidFill>
                    <a:prstClr val="black"/>
                  </a:solidFill>
                  <a:latin typeface="Arial" panose="020B0604020202020204" pitchFamily="34" charset="0"/>
                  <a:cs typeface="Arial" panose="020B0604020202020204" pitchFamily="34" charset="0"/>
                </a:rPr>
                <a:t>SJ Cunningham</a:t>
              </a:r>
            </a:p>
            <a:p>
              <a:r>
                <a:rPr lang="en-US" sz="750" dirty="0">
                  <a:solidFill>
                    <a:prstClr val="black"/>
                  </a:solidFill>
                  <a:latin typeface="Arial" panose="020B0604020202020204" pitchFamily="34" charset="0"/>
                  <a:cs typeface="Arial" panose="020B0604020202020204" pitchFamily="34" charset="0"/>
                </a:rPr>
                <a:t>EA/Pre-Award</a:t>
              </a:r>
            </a:p>
          </p:txBody>
        </p:sp>
        <p:pic>
          <p:nvPicPr>
            <p:cNvPr id="31" name="Picture 30" descr="A picture containing person, wall, indoor, person&#10;&#10;Description automatically generated">
              <a:extLst>
                <a:ext uri="{FF2B5EF4-FFF2-40B4-BE49-F238E27FC236}">
                  <a16:creationId xmlns:a16="http://schemas.microsoft.com/office/drawing/2014/main" id="{FA838F18-284E-96F8-C439-A5773A693B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1376" y="2128610"/>
              <a:ext cx="533779" cy="591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47" name="Group 46">
            <a:extLst>
              <a:ext uri="{FF2B5EF4-FFF2-40B4-BE49-F238E27FC236}">
                <a16:creationId xmlns:a16="http://schemas.microsoft.com/office/drawing/2014/main" id="{FBAFE6AE-9485-42F0-B8FD-92C78E920062}"/>
              </a:ext>
            </a:extLst>
          </p:cNvPr>
          <p:cNvGrpSpPr/>
          <p:nvPr/>
        </p:nvGrpSpPr>
        <p:grpSpPr>
          <a:xfrm>
            <a:off x="5263734" y="357855"/>
            <a:ext cx="1843937" cy="1257973"/>
            <a:chOff x="4977387" y="359964"/>
            <a:chExt cx="2458583" cy="1677297"/>
          </a:xfrm>
        </p:grpSpPr>
        <p:sp>
          <p:nvSpPr>
            <p:cNvPr id="32" name="Rectangle: Rounded Corners 31">
              <a:extLst>
                <a:ext uri="{FF2B5EF4-FFF2-40B4-BE49-F238E27FC236}">
                  <a16:creationId xmlns:a16="http://schemas.microsoft.com/office/drawing/2014/main" id="{1306DD2D-7365-9C13-2960-508D74636D70}"/>
                </a:ext>
              </a:extLst>
            </p:cNvPr>
            <p:cNvSpPr/>
            <p:nvPr/>
          </p:nvSpPr>
          <p:spPr>
            <a:xfrm>
              <a:off x="4977387" y="701103"/>
              <a:ext cx="2458583" cy="1336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prstClr val="white"/>
                </a:solidFill>
                <a:latin typeface="Arial" panose="020B0604020202020204" pitchFamily="34" charset="0"/>
                <a:cs typeface="Arial" panose="020B0604020202020204" pitchFamily="34" charset="0"/>
              </a:endParaRPr>
            </a:p>
            <a:p>
              <a:pPr algn="ctr"/>
              <a:endParaRPr lang="en-US" sz="825" dirty="0">
                <a:solidFill>
                  <a:prstClr val="white"/>
                </a:solidFill>
                <a:latin typeface="Arial" panose="020B0604020202020204" pitchFamily="34" charset="0"/>
                <a:cs typeface="Arial" panose="020B0604020202020204" pitchFamily="34" charset="0"/>
              </a:endParaRPr>
            </a:p>
            <a:p>
              <a:pPr algn="ctr"/>
              <a:r>
                <a:rPr lang="en-US" sz="900" dirty="0">
                  <a:solidFill>
                    <a:prstClr val="white"/>
                  </a:solidFill>
                  <a:latin typeface="Arial" panose="020B0604020202020204" pitchFamily="34" charset="0"/>
                  <a:cs typeface="Arial" panose="020B0604020202020204" pitchFamily="34" charset="0"/>
                </a:rPr>
                <a:t>Amy Weinberg</a:t>
              </a:r>
            </a:p>
            <a:p>
              <a:pPr algn="ctr"/>
              <a:r>
                <a:rPr lang="en-US" sz="900" dirty="0">
                  <a:solidFill>
                    <a:prstClr val="white"/>
                  </a:solidFill>
                  <a:latin typeface="Arial" panose="020B0604020202020204" pitchFamily="34" charset="0"/>
                  <a:cs typeface="Arial" panose="020B0604020202020204" pitchFamily="34" charset="0"/>
                </a:rPr>
                <a:t>Senior Administrative Director</a:t>
              </a:r>
              <a:endParaRPr lang="en-US" sz="825" dirty="0">
                <a:solidFill>
                  <a:prstClr val="white"/>
                </a:solidFill>
                <a:latin typeface="Arial" panose="020B0604020202020204" pitchFamily="34" charset="0"/>
                <a:cs typeface="Arial" panose="020B0604020202020204" pitchFamily="34" charset="0"/>
              </a:endParaRPr>
            </a:p>
          </p:txBody>
        </p:sp>
        <p:pic>
          <p:nvPicPr>
            <p:cNvPr id="4" name="Picture 3" descr="A person with blonde hair&#10;&#10;Description automatically generated with low confidence">
              <a:extLst>
                <a:ext uri="{FF2B5EF4-FFF2-40B4-BE49-F238E27FC236}">
                  <a16:creationId xmlns:a16="http://schemas.microsoft.com/office/drawing/2014/main" id="{0A8620C2-C5DE-0922-E2B5-38941AFB8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5815" y="359964"/>
              <a:ext cx="864080" cy="864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19" name="Group 118">
            <a:extLst>
              <a:ext uri="{FF2B5EF4-FFF2-40B4-BE49-F238E27FC236}">
                <a16:creationId xmlns:a16="http://schemas.microsoft.com/office/drawing/2014/main" id="{0167FE82-4354-ED0C-B43C-8BF691C12792}"/>
              </a:ext>
            </a:extLst>
          </p:cNvPr>
          <p:cNvGrpSpPr/>
          <p:nvPr/>
        </p:nvGrpSpPr>
        <p:grpSpPr>
          <a:xfrm>
            <a:off x="9634389" y="2130860"/>
            <a:ext cx="853062" cy="1504261"/>
            <a:chOff x="8110389" y="2130859"/>
            <a:chExt cx="853062" cy="1504261"/>
          </a:xfrm>
        </p:grpSpPr>
        <p:sp>
          <p:nvSpPr>
            <p:cNvPr id="9" name="Rectangle: Rounded Corners 8">
              <a:extLst>
                <a:ext uri="{FF2B5EF4-FFF2-40B4-BE49-F238E27FC236}">
                  <a16:creationId xmlns:a16="http://schemas.microsoft.com/office/drawing/2014/main" id="{4F074AE6-32E8-0961-649A-989A2A30F1E6}"/>
                </a:ext>
              </a:extLst>
            </p:cNvPr>
            <p:cNvSpPr/>
            <p:nvPr/>
          </p:nvSpPr>
          <p:spPr>
            <a:xfrm>
              <a:off x="8110389" y="2491051"/>
              <a:ext cx="853062" cy="11440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Sylvia Lewinstein</a:t>
              </a:r>
            </a:p>
            <a:p>
              <a:r>
                <a:rPr lang="en-US" sz="750" dirty="0">
                  <a:solidFill>
                    <a:prstClr val="black"/>
                  </a:solidFill>
                  <a:latin typeface="Arial" panose="020B0604020202020204" pitchFamily="34" charset="0"/>
                  <a:cs typeface="Arial" panose="020B0604020202020204" pitchFamily="34" charset="0"/>
                </a:rPr>
                <a:t>Admin. Manager 2</a:t>
              </a:r>
            </a:p>
            <a:p>
              <a:r>
                <a:rPr lang="en-US" sz="750" dirty="0">
                  <a:solidFill>
                    <a:prstClr val="black"/>
                  </a:solidFill>
                  <a:latin typeface="Arial" panose="020B0604020202020204" pitchFamily="34" charset="0"/>
                  <a:cs typeface="Arial" panose="020B0604020202020204" pitchFamily="34" charset="0"/>
                </a:rPr>
                <a:t>IDDRC</a:t>
              </a:r>
            </a:p>
          </p:txBody>
        </p:sp>
        <p:pic>
          <p:nvPicPr>
            <p:cNvPr id="29" name="Picture 28" descr="A picture containing person, outdoor&#10;&#10;Description automatically generated">
              <a:extLst>
                <a:ext uri="{FF2B5EF4-FFF2-40B4-BE49-F238E27FC236}">
                  <a16:creationId xmlns:a16="http://schemas.microsoft.com/office/drawing/2014/main" id="{D92B90E7-3527-BAB9-047B-0B34FBD41C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6187" y="2130859"/>
              <a:ext cx="604275" cy="585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52" name="Group 151">
            <a:extLst>
              <a:ext uri="{FF2B5EF4-FFF2-40B4-BE49-F238E27FC236}">
                <a16:creationId xmlns:a16="http://schemas.microsoft.com/office/drawing/2014/main" id="{44CB00C0-112C-07C8-9563-B3F298D25D13}"/>
              </a:ext>
            </a:extLst>
          </p:cNvPr>
          <p:cNvGrpSpPr/>
          <p:nvPr/>
        </p:nvGrpSpPr>
        <p:grpSpPr>
          <a:xfrm>
            <a:off x="3424745" y="4120820"/>
            <a:ext cx="755595" cy="1265302"/>
            <a:chOff x="1900744" y="4120820"/>
            <a:chExt cx="755595" cy="1265302"/>
          </a:xfrm>
        </p:grpSpPr>
        <p:sp>
          <p:nvSpPr>
            <p:cNvPr id="14" name="Rectangle: Rounded Corners 13">
              <a:extLst>
                <a:ext uri="{FF2B5EF4-FFF2-40B4-BE49-F238E27FC236}">
                  <a16:creationId xmlns:a16="http://schemas.microsoft.com/office/drawing/2014/main" id="{9F853AED-04BE-D934-87E5-4B97E45AA31E}"/>
                </a:ext>
              </a:extLst>
            </p:cNvPr>
            <p:cNvSpPr/>
            <p:nvPr/>
          </p:nvSpPr>
          <p:spPr>
            <a:xfrm>
              <a:off x="1900744" y="4324977"/>
              <a:ext cx="755595" cy="1061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Robin Scott</a:t>
              </a:r>
            </a:p>
            <a:p>
              <a:r>
                <a:rPr lang="en-US" sz="750" dirty="0">
                  <a:solidFill>
                    <a:prstClr val="black"/>
                  </a:solidFill>
                  <a:latin typeface="Arial" panose="020B0604020202020204" pitchFamily="34" charset="0"/>
                  <a:cs typeface="Arial" panose="020B0604020202020204" pitchFamily="34" charset="0"/>
                </a:rPr>
                <a:t>Senior Research Admin.</a:t>
              </a:r>
            </a:p>
            <a:p>
              <a:pPr algn="ctr"/>
              <a:endParaRPr lang="en-US" dirty="0">
                <a:solidFill>
                  <a:prstClr val="black"/>
                </a:solidFill>
                <a:latin typeface="Arial"/>
              </a:endParaRPr>
            </a:p>
          </p:txBody>
        </p:sp>
        <p:pic>
          <p:nvPicPr>
            <p:cNvPr id="34" name="Picture 33" descr="A person wearing glasses&#10;&#10;Description automatically generated with low confidence">
              <a:extLst>
                <a:ext uri="{FF2B5EF4-FFF2-40B4-BE49-F238E27FC236}">
                  <a16:creationId xmlns:a16="http://schemas.microsoft.com/office/drawing/2014/main" id="{7647424F-815C-FE41-44F2-4F029A17A488}"/>
                </a:ext>
              </a:extLst>
            </p:cNvPr>
            <p:cNvPicPr>
              <a:picLocks noChangeAspect="1"/>
            </p:cNvPicPr>
            <p:nvPr/>
          </p:nvPicPr>
          <p:blipFill rotWithShape="1">
            <a:blip r:embed="rId10">
              <a:extLst>
                <a:ext uri="{28A0092B-C50C-407E-A947-70E740481C1C}">
                  <a14:useLocalDpi xmlns:a14="http://schemas.microsoft.com/office/drawing/2010/main" val="0"/>
                </a:ext>
              </a:extLst>
            </a:blip>
            <a:srcRect l="26235" t="14098" r="22033" b="11160"/>
            <a:stretch/>
          </p:blipFill>
          <p:spPr>
            <a:xfrm>
              <a:off x="2025353" y="4120820"/>
              <a:ext cx="503564" cy="503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45" name="Group 144">
            <a:extLst>
              <a:ext uri="{FF2B5EF4-FFF2-40B4-BE49-F238E27FC236}">
                <a16:creationId xmlns:a16="http://schemas.microsoft.com/office/drawing/2014/main" id="{683751C0-11F1-5A9B-CAC1-74ADE8810F48}"/>
              </a:ext>
            </a:extLst>
          </p:cNvPr>
          <p:cNvGrpSpPr/>
          <p:nvPr/>
        </p:nvGrpSpPr>
        <p:grpSpPr>
          <a:xfrm>
            <a:off x="4280772" y="4090462"/>
            <a:ext cx="813817" cy="1290276"/>
            <a:chOff x="2756771" y="4090462"/>
            <a:chExt cx="813817" cy="1290276"/>
          </a:xfrm>
        </p:grpSpPr>
        <p:sp>
          <p:nvSpPr>
            <p:cNvPr id="15" name="Rectangle: Rounded Corners 14">
              <a:extLst>
                <a:ext uri="{FF2B5EF4-FFF2-40B4-BE49-F238E27FC236}">
                  <a16:creationId xmlns:a16="http://schemas.microsoft.com/office/drawing/2014/main" id="{F2702DED-14DA-92AA-654A-779ECB97DFB5}"/>
                </a:ext>
              </a:extLst>
            </p:cNvPr>
            <p:cNvSpPr/>
            <p:nvPr/>
          </p:nvSpPr>
          <p:spPr>
            <a:xfrm>
              <a:off x="2756771" y="4319593"/>
              <a:ext cx="813817" cy="1061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750" dirty="0">
                <a:solidFill>
                  <a:prstClr val="black"/>
                </a:solidFill>
                <a:latin typeface="Arial" panose="020B0604020202020204" pitchFamily="34" charset="0"/>
                <a:cs typeface="Arial" panose="020B0604020202020204" pitchFamily="34" charset="0"/>
              </a:endParaRPr>
            </a:p>
            <a:p>
              <a:pPr algn="ctr"/>
              <a:endParaRPr lang="en-US" sz="750" dirty="0">
                <a:solidFill>
                  <a:prstClr val="black"/>
                </a:solidFill>
                <a:latin typeface="Arial" panose="020B0604020202020204" pitchFamily="34" charset="0"/>
                <a:cs typeface="Arial" panose="020B0604020202020204" pitchFamily="34" charset="0"/>
              </a:endParaRPr>
            </a:p>
            <a:p>
              <a:pPr algn="ctr"/>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Sable Smith Research Admin.</a:t>
              </a:r>
            </a:p>
            <a:p>
              <a:pPr algn="ctr"/>
              <a:endParaRPr lang="en-US" dirty="0">
                <a:solidFill>
                  <a:prstClr val="black"/>
                </a:solidFill>
                <a:latin typeface="Arial"/>
              </a:endParaRPr>
            </a:p>
          </p:txBody>
        </p:sp>
        <p:pic>
          <p:nvPicPr>
            <p:cNvPr id="36" name="Picture 35" descr="A person wearing glasses&#10;&#10;Description automatically generated with low confidence">
              <a:extLst>
                <a:ext uri="{FF2B5EF4-FFF2-40B4-BE49-F238E27FC236}">
                  <a16:creationId xmlns:a16="http://schemas.microsoft.com/office/drawing/2014/main" id="{20F480F5-82DC-A906-3016-A2E84B20EB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8725" y="4090462"/>
              <a:ext cx="503564" cy="529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6" name="Rectangle: Rounded Corners 15">
            <a:extLst>
              <a:ext uri="{FF2B5EF4-FFF2-40B4-BE49-F238E27FC236}">
                <a16:creationId xmlns:a16="http://schemas.microsoft.com/office/drawing/2014/main" id="{A5D22E85-3CE1-0C8A-D30F-F9D6F14CF0B8}"/>
              </a:ext>
            </a:extLst>
          </p:cNvPr>
          <p:cNvSpPr/>
          <p:nvPr/>
        </p:nvSpPr>
        <p:spPr>
          <a:xfrm>
            <a:off x="7090942" y="4357720"/>
            <a:ext cx="841076" cy="10284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Katie Rogers</a:t>
            </a:r>
          </a:p>
          <a:p>
            <a:r>
              <a:rPr lang="en-US" sz="750" dirty="0">
                <a:solidFill>
                  <a:prstClr val="black"/>
                </a:solidFill>
                <a:latin typeface="Arial" panose="020B0604020202020204" pitchFamily="34" charset="0"/>
                <a:cs typeface="Arial" panose="020B0604020202020204" pitchFamily="34" charset="0"/>
              </a:rPr>
              <a:t>Program Coordinator 2</a:t>
            </a:r>
          </a:p>
          <a:p>
            <a:pPr algn="ctr"/>
            <a:endParaRPr lang="en-US" dirty="0">
              <a:solidFill>
                <a:prstClr val="black"/>
              </a:solidFill>
              <a:latin typeface="Arial"/>
            </a:endParaRPr>
          </a:p>
        </p:txBody>
      </p:sp>
      <p:grpSp>
        <p:nvGrpSpPr>
          <p:cNvPr id="153" name="Group 152">
            <a:extLst>
              <a:ext uri="{FF2B5EF4-FFF2-40B4-BE49-F238E27FC236}">
                <a16:creationId xmlns:a16="http://schemas.microsoft.com/office/drawing/2014/main" id="{CB11BCAF-0227-F7AC-9757-FAD963EEE4B6}"/>
              </a:ext>
            </a:extLst>
          </p:cNvPr>
          <p:cNvGrpSpPr/>
          <p:nvPr/>
        </p:nvGrpSpPr>
        <p:grpSpPr>
          <a:xfrm>
            <a:off x="2592697" y="4100360"/>
            <a:ext cx="720853" cy="1285762"/>
            <a:chOff x="1068696" y="4100360"/>
            <a:chExt cx="720853" cy="1285762"/>
          </a:xfrm>
        </p:grpSpPr>
        <p:sp>
          <p:nvSpPr>
            <p:cNvPr id="13" name="Rectangle: Rounded Corners 12">
              <a:extLst>
                <a:ext uri="{FF2B5EF4-FFF2-40B4-BE49-F238E27FC236}">
                  <a16:creationId xmlns:a16="http://schemas.microsoft.com/office/drawing/2014/main" id="{C4ECED0A-87FA-49B5-CA90-E087D1225749}"/>
                </a:ext>
              </a:extLst>
            </p:cNvPr>
            <p:cNvSpPr/>
            <p:nvPr/>
          </p:nvSpPr>
          <p:spPr>
            <a:xfrm>
              <a:off x="1068696" y="4324976"/>
              <a:ext cx="720853" cy="10611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Kathy Rodrigues</a:t>
              </a:r>
            </a:p>
            <a:p>
              <a:r>
                <a:rPr lang="en-US" sz="750" dirty="0">
                  <a:solidFill>
                    <a:prstClr val="black"/>
                  </a:solidFill>
                  <a:latin typeface="Arial" panose="020B0604020202020204" pitchFamily="34" charset="0"/>
                  <a:cs typeface="Arial" panose="020B0604020202020204" pitchFamily="34" charset="0"/>
                </a:rPr>
                <a:t>Research Admin. 2</a:t>
              </a:r>
            </a:p>
          </p:txBody>
        </p:sp>
        <p:pic>
          <p:nvPicPr>
            <p:cNvPr id="40" name="Picture 39" descr="A person smiling for the camera&#10;&#10;Description automatically generated with medium confidence">
              <a:extLst>
                <a:ext uri="{FF2B5EF4-FFF2-40B4-BE49-F238E27FC236}">
                  <a16:creationId xmlns:a16="http://schemas.microsoft.com/office/drawing/2014/main" id="{9405CB8E-708C-E378-8637-F9D2023C7A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9545" y="4100360"/>
              <a:ext cx="470426" cy="5344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80" name="Group 79">
            <a:extLst>
              <a:ext uri="{FF2B5EF4-FFF2-40B4-BE49-F238E27FC236}">
                <a16:creationId xmlns:a16="http://schemas.microsoft.com/office/drawing/2014/main" id="{CAC784AD-0E39-16A7-B931-7707464598CD}"/>
              </a:ext>
            </a:extLst>
          </p:cNvPr>
          <p:cNvGrpSpPr/>
          <p:nvPr/>
        </p:nvGrpSpPr>
        <p:grpSpPr>
          <a:xfrm>
            <a:off x="1774098" y="4120822"/>
            <a:ext cx="720853" cy="1265895"/>
            <a:chOff x="280368" y="4875525"/>
            <a:chExt cx="961137" cy="1687859"/>
          </a:xfrm>
        </p:grpSpPr>
        <p:sp>
          <p:nvSpPr>
            <p:cNvPr id="12" name="Rectangle: Rounded Corners 11">
              <a:extLst>
                <a:ext uri="{FF2B5EF4-FFF2-40B4-BE49-F238E27FC236}">
                  <a16:creationId xmlns:a16="http://schemas.microsoft.com/office/drawing/2014/main" id="{2E111623-FBC0-46FD-08E7-EC4E34E2AEBB}"/>
                </a:ext>
              </a:extLst>
            </p:cNvPr>
            <p:cNvSpPr/>
            <p:nvPr/>
          </p:nvSpPr>
          <p:spPr>
            <a:xfrm>
              <a:off x="280368" y="5148522"/>
              <a:ext cx="961137" cy="1414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endParaRPr lang="en-US" sz="750" dirty="0">
                <a:solidFill>
                  <a:prstClr val="black"/>
                </a:solidFill>
                <a:latin typeface="Arial" panose="020B0604020202020204" pitchFamily="34" charset="0"/>
                <a:cs typeface="Arial" panose="020B0604020202020204" pitchFamily="34" charset="0"/>
              </a:endParaRPr>
            </a:p>
            <a:p>
              <a:r>
                <a:rPr lang="en-US" sz="750" dirty="0">
                  <a:solidFill>
                    <a:prstClr val="black"/>
                  </a:solidFill>
                  <a:latin typeface="Arial" panose="020B0604020202020204" pitchFamily="34" charset="0"/>
                  <a:cs typeface="Arial" panose="020B0604020202020204" pitchFamily="34" charset="0"/>
                </a:rPr>
                <a:t>Dipendra Subedi</a:t>
              </a:r>
            </a:p>
            <a:p>
              <a:r>
                <a:rPr lang="en-US" sz="750" dirty="0">
                  <a:solidFill>
                    <a:prstClr val="black"/>
                  </a:solidFill>
                  <a:latin typeface="Arial" panose="020B0604020202020204" pitchFamily="34" charset="0"/>
                  <a:cs typeface="Arial" panose="020B0604020202020204" pitchFamily="34" charset="0"/>
                </a:rPr>
                <a:t>Financial Asst/Billing Coord.</a:t>
              </a:r>
            </a:p>
            <a:p>
              <a:pPr algn="ctr"/>
              <a:endParaRPr lang="en-US" dirty="0">
                <a:solidFill>
                  <a:prstClr val="black"/>
                </a:solidFill>
                <a:latin typeface="Arial"/>
              </a:endParaRPr>
            </a:p>
          </p:txBody>
        </p:sp>
        <p:pic>
          <p:nvPicPr>
            <p:cNvPr id="42" name="Picture 41" descr="A picture containing person, person, clothing, suit&#10;&#10;Description automatically generated">
              <a:extLst>
                <a:ext uri="{FF2B5EF4-FFF2-40B4-BE49-F238E27FC236}">
                  <a16:creationId xmlns:a16="http://schemas.microsoft.com/office/drawing/2014/main" id="{807C0B33-00B8-0193-3235-3F299779FE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7772" y="4875525"/>
              <a:ext cx="640812" cy="712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cxnSp>
        <p:nvCxnSpPr>
          <p:cNvPr id="46" name="Straight Connector 45">
            <a:extLst>
              <a:ext uri="{FF2B5EF4-FFF2-40B4-BE49-F238E27FC236}">
                <a16:creationId xmlns:a16="http://schemas.microsoft.com/office/drawing/2014/main" id="{E6A10C0D-4ECD-4754-DE7C-B35261900953}"/>
              </a:ext>
            </a:extLst>
          </p:cNvPr>
          <p:cNvCxnSpPr>
            <a:cxnSpLocks/>
            <a:stCxn id="32" idx="2"/>
          </p:cNvCxnSpPr>
          <p:nvPr/>
        </p:nvCxnSpPr>
        <p:spPr>
          <a:xfrm flipH="1">
            <a:off x="6185702" y="1615828"/>
            <a:ext cx="1" cy="272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A9C2E2-9D7F-764B-AF2A-C13E2B2D8032}"/>
              </a:ext>
            </a:extLst>
          </p:cNvPr>
          <p:cNvCxnSpPr>
            <a:cxnSpLocks/>
          </p:cNvCxnSpPr>
          <p:nvPr/>
        </p:nvCxnSpPr>
        <p:spPr>
          <a:xfrm flipV="1">
            <a:off x="3147244" y="1888505"/>
            <a:ext cx="6939076" cy="11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47EF3BB-A7E8-E837-DC86-C1B972FF2C6E}"/>
              </a:ext>
            </a:extLst>
          </p:cNvPr>
          <p:cNvCxnSpPr>
            <a:cxnSpLocks/>
          </p:cNvCxnSpPr>
          <p:nvPr/>
        </p:nvCxnSpPr>
        <p:spPr>
          <a:xfrm flipV="1">
            <a:off x="2193283" y="3892725"/>
            <a:ext cx="1649081" cy="14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457BFEE-6601-6F0D-5993-4543C9CB11EF}"/>
              </a:ext>
            </a:extLst>
          </p:cNvPr>
          <p:cNvCxnSpPr>
            <a:cxnSpLocks/>
          </p:cNvCxnSpPr>
          <p:nvPr/>
        </p:nvCxnSpPr>
        <p:spPr>
          <a:xfrm>
            <a:off x="2958758" y="3892656"/>
            <a:ext cx="0" cy="197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66D31D7-D9B5-1441-C493-4B7924CD6797}"/>
              </a:ext>
            </a:extLst>
          </p:cNvPr>
          <p:cNvCxnSpPr>
            <a:cxnSpLocks/>
          </p:cNvCxnSpPr>
          <p:nvPr/>
        </p:nvCxnSpPr>
        <p:spPr>
          <a:xfrm>
            <a:off x="7472026" y="3886446"/>
            <a:ext cx="1162055" cy="6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DDEFDD7-0B75-C975-4A62-C62187395B68}"/>
              </a:ext>
            </a:extLst>
          </p:cNvPr>
          <p:cNvCxnSpPr>
            <a:cxnSpLocks/>
          </p:cNvCxnSpPr>
          <p:nvPr/>
        </p:nvCxnSpPr>
        <p:spPr>
          <a:xfrm>
            <a:off x="8634080" y="3892724"/>
            <a:ext cx="0" cy="243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7A5A810-0E23-F682-C22F-C1751EF35A4B}"/>
              </a:ext>
            </a:extLst>
          </p:cNvPr>
          <p:cNvCxnSpPr>
            <a:cxnSpLocks/>
          </p:cNvCxnSpPr>
          <p:nvPr/>
        </p:nvCxnSpPr>
        <p:spPr>
          <a:xfrm>
            <a:off x="3119920" y="3635120"/>
            <a:ext cx="0" cy="270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A2608D9-8796-5010-1C0F-F9549F50F967}"/>
              </a:ext>
            </a:extLst>
          </p:cNvPr>
          <p:cNvCxnSpPr>
            <a:cxnSpLocks/>
          </p:cNvCxnSpPr>
          <p:nvPr/>
        </p:nvCxnSpPr>
        <p:spPr>
          <a:xfrm>
            <a:off x="8087401" y="3630096"/>
            <a:ext cx="0" cy="23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2A2B07A-6F2F-B605-24DA-B46A091C7BFB}"/>
              </a:ext>
            </a:extLst>
          </p:cNvPr>
          <p:cNvCxnSpPr>
            <a:stCxn id="11" idx="2"/>
            <a:endCxn id="11" idx="2"/>
          </p:cNvCxnSpPr>
          <p:nvPr/>
        </p:nvCxnSpPr>
        <p:spPr>
          <a:xfrm>
            <a:off x="4695443" y="3613736"/>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47350747-851D-21A0-84BE-0365AE719A29}"/>
              </a:ext>
            </a:extLst>
          </p:cNvPr>
          <p:cNvCxnSpPr>
            <a:cxnSpLocks/>
            <a:stCxn id="11" idx="2"/>
            <a:endCxn id="36" idx="0"/>
          </p:cNvCxnSpPr>
          <p:nvPr/>
        </p:nvCxnSpPr>
        <p:spPr>
          <a:xfrm flipH="1">
            <a:off x="4694507" y="3613736"/>
            <a:ext cx="936" cy="476726"/>
          </a:xfrm>
          <a:prstGeom prst="line">
            <a:avLst/>
          </a:prstGeom>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72725BE1-7099-245B-C146-DB98B1696300}"/>
              </a:ext>
            </a:extLst>
          </p:cNvPr>
          <p:cNvSpPr txBox="1"/>
          <p:nvPr/>
        </p:nvSpPr>
        <p:spPr>
          <a:xfrm>
            <a:off x="1901164" y="220219"/>
            <a:ext cx="2286000" cy="923330"/>
          </a:xfrm>
          <a:prstGeom prst="rect">
            <a:avLst/>
          </a:prstGeom>
          <a:noFill/>
        </p:spPr>
        <p:txBody>
          <a:bodyPr wrap="square">
            <a:spAutoFit/>
          </a:bodyPr>
          <a:lstStyle/>
          <a:p>
            <a:r>
              <a:rPr lang="en-US" dirty="0">
                <a:solidFill>
                  <a:prstClr val="black"/>
                </a:solidFill>
              </a:rPr>
              <a:t>Research Administrative Support Structure</a:t>
            </a:r>
          </a:p>
        </p:txBody>
      </p:sp>
      <p:pic>
        <p:nvPicPr>
          <p:cNvPr id="2" name="Picture 1">
            <a:extLst>
              <a:ext uri="{FF2B5EF4-FFF2-40B4-BE49-F238E27FC236}">
                <a16:creationId xmlns:a16="http://schemas.microsoft.com/office/drawing/2014/main" id="{51037EDC-4B8B-8973-DBA3-35F903683626}"/>
              </a:ext>
            </a:extLst>
          </p:cNvPr>
          <p:cNvPicPr>
            <a:picLocks noChangeAspect="1"/>
          </p:cNvPicPr>
          <p:nvPr/>
        </p:nvPicPr>
        <p:blipFill>
          <a:blip r:embed="rId14"/>
          <a:stretch>
            <a:fillRect/>
          </a:stretch>
        </p:blipFill>
        <p:spPr>
          <a:xfrm>
            <a:off x="7208595" y="4040132"/>
            <a:ext cx="546940" cy="5904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8543FCA0-927B-3B16-9530-0DAAEAF767EB}"/>
              </a:ext>
            </a:extLst>
          </p:cNvPr>
          <p:cNvPicPr>
            <a:picLocks noChangeAspect="1"/>
          </p:cNvPicPr>
          <p:nvPr/>
        </p:nvPicPr>
        <p:blipFill>
          <a:blip r:embed="rId15"/>
          <a:stretch>
            <a:fillRect/>
          </a:stretch>
        </p:blipFill>
        <p:spPr>
          <a:xfrm>
            <a:off x="8301733" y="4053150"/>
            <a:ext cx="664693" cy="590494"/>
          </a:xfrm>
          <a:prstGeom prst="rect">
            <a:avLst/>
          </a:prstGeom>
        </p:spPr>
      </p:pic>
    </p:spTree>
    <p:extLst>
      <p:ext uri="{BB962C8B-B14F-4D97-AF65-F5344CB8AC3E}">
        <p14:creationId xmlns:p14="http://schemas.microsoft.com/office/powerpoint/2010/main" val="330986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39346"/>
          </a:xfrm>
        </p:spPr>
        <p:txBody>
          <a:bodyPr/>
          <a:lstStyle/>
          <a:p>
            <a:r>
              <a:rPr lang="en-US" sz="3200" dirty="0"/>
              <a:t>IRB</a:t>
            </a:r>
            <a:r>
              <a:rPr lang="en-US" dirty="0"/>
              <a:t>	</a:t>
            </a:r>
          </a:p>
        </p:txBody>
      </p:sp>
      <p:sp>
        <p:nvSpPr>
          <p:cNvPr id="3" name="Content Placeholder 2"/>
          <p:cNvSpPr>
            <a:spLocks noGrp="1"/>
          </p:cNvSpPr>
          <p:nvPr>
            <p:ph idx="1"/>
          </p:nvPr>
        </p:nvSpPr>
        <p:spPr>
          <a:xfrm>
            <a:off x="1799574" y="1089764"/>
            <a:ext cx="8642959" cy="5036400"/>
          </a:xfrm>
        </p:spPr>
        <p:txBody>
          <a:bodyPr/>
          <a:lstStyle/>
          <a:p>
            <a:pPr algn="l"/>
            <a:endParaRPr lang="en-US" sz="1800" dirty="0">
              <a:solidFill>
                <a:srgbClr val="000000"/>
              </a:solidFill>
              <a:latin typeface="Calibri" panose="020F0502020204030204" pitchFamily="34" charset="0"/>
            </a:endParaRPr>
          </a:p>
          <a:p>
            <a:pPr marL="0" marR="48700" indent="0">
              <a:buNone/>
            </a:pPr>
            <a:r>
              <a:rPr lang="en-US" sz="2800" dirty="0">
                <a:solidFill>
                  <a:srgbClr val="353535"/>
                </a:solidFill>
                <a:latin typeface="Calibri" panose="020F0502020204030204" pitchFamily="34" charset="0"/>
              </a:rPr>
              <a:t>If you need IRB approval for your project, please contact your research administrator to learn about next steps.</a:t>
            </a:r>
          </a:p>
          <a:p>
            <a:pPr marR="48700"/>
            <a:endParaRPr lang="en-US" sz="2800" dirty="0"/>
          </a:p>
          <a:p>
            <a:pPr marR="30840"/>
            <a:endParaRPr lang="en-US" sz="1450"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20</a:t>
            </a:fld>
            <a:endParaRPr lang="en-US" dirty="0"/>
          </a:p>
        </p:txBody>
      </p:sp>
    </p:spTree>
    <p:extLst>
      <p:ext uri="{BB962C8B-B14F-4D97-AF65-F5344CB8AC3E}">
        <p14:creationId xmlns:p14="http://schemas.microsoft.com/office/powerpoint/2010/main" val="2491368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21</a:t>
            </a:fld>
            <a:endParaRPr lang="en-US" dirty="0"/>
          </a:p>
        </p:txBody>
      </p:sp>
      <p:pic>
        <p:nvPicPr>
          <p:cNvPr id="2050" name="Picture 2" descr="C:\Users\ch127613\AppData\Local\Microsoft\Windows\Temporary Internet Files\Content.IE5\4KG9ZNN7\iq[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h127613\AppData\Local\Microsoft\Windows\Temporary Internet Files\Content.IE5\4KG9ZNN7\iq[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81200" y="814193"/>
            <a:ext cx="8229600" cy="5311971"/>
          </a:xfrm>
        </p:spPr>
        <p:txBody>
          <a:bodyPr/>
          <a:lstStyle/>
          <a:p>
            <a:pPr marL="0" indent="0">
              <a:buNone/>
            </a:pPr>
            <a:r>
              <a:rPr lang="en-US" b="1" dirty="0"/>
              <a:t>Any Questions?</a:t>
            </a:r>
          </a:p>
        </p:txBody>
      </p:sp>
      <p:pic>
        <p:nvPicPr>
          <p:cNvPr id="1031" name="Picture 7" descr="C:\Users\ch127613\AppData\Local\Microsoft\Windows\Temporary Internet Files\Content.IE5\4KG9ZNN7\question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035" y="1993400"/>
            <a:ext cx="351472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9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Who is Eligible to Submit a Grant @ BCH</a:t>
            </a:r>
          </a:p>
        </p:txBody>
      </p:sp>
      <p:sp>
        <p:nvSpPr>
          <p:cNvPr id="3" name="Content Placeholder 2"/>
          <p:cNvSpPr>
            <a:spLocks noGrp="1"/>
          </p:cNvSpPr>
          <p:nvPr>
            <p:ph idx="1"/>
          </p:nvPr>
        </p:nvSpPr>
        <p:spPr/>
        <p:txBody>
          <a:bodyPr/>
          <a:lstStyle/>
          <a:p>
            <a:pPr marL="0" indent="0">
              <a:buNone/>
            </a:pPr>
            <a:r>
              <a:rPr lang="en-US" sz="2200" b="1" dirty="0"/>
              <a:t>Applicant/Principal Investigator:</a:t>
            </a:r>
          </a:p>
          <a:p>
            <a:pPr marL="0" indent="0">
              <a:buNone/>
            </a:pPr>
            <a:endParaRPr lang="en-US" sz="1200" dirty="0"/>
          </a:p>
          <a:p>
            <a:r>
              <a:rPr lang="en-US" sz="2000" dirty="0"/>
              <a:t>Is an employee at Boston Children’s Hospital or one of its affiliated Faculty Foundations</a:t>
            </a:r>
          </a:p>
          <a:p>
            <a:pPr marL="0" indent="0">
              <a:buNone/>
            </a:pPr>
            <a:endParaRPr lang="en-US" sz="1200" dirty="0"/>
          </a:p>
          <a:p>
            <a:r>
              <a:rPr lang="en-US" sz="2000" dirty="0"/>
              <a:t>Received BCH Department, Division or Program Chair’s Approval</a:t>
            </a:r>
          </a:p>
          <a:p>
            <a:pPr marL="0" indent="0">
              <a:buNone/>
            </a:pPr>
            <a:endParaRPr lang="en-US" sz="1200" dirty="0"/>
          </a:p>
          <a:p>
            <a:r>
              <a:rPr lang="en-US" sz="2000" dirty="0"/>
              <a:t>Has assigned research space at Boston Children’s Hospital</a:t>
            </a:r>
          </a:p>
          <a:p>
            <a:endParaRPr lang="en-US" sz="1200" dirty="0"/>
          </a:p>
          <a:p>
            <a:r>
              <a:rPr lang="en-US" sz="2000" dirty="0"/>
              <a:t>Will conduct more than 50% of the proposed work at Boston Children’s Hospital</a:t>
            </a:r>
          </a:p>
          <a:p>
            <a:pPr marL="0" indent="0">
              <a:buNone/>
            </a:pPr>
            <a:endParaRPr lang="en-US" sz="2000"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3</a:t>
            </a:fld>
            <a:endParaRPr lang="en-US" dirty="0"/>
          </a:p>
        </p:txBody>
      </p:sp>
    </p:spTree>
    <p:extLst>
      <p:ext uri="{BB962C8B-B14F-4D97-AF65-F5344CB8AC3E}">
        <p14:creationId xmlns:p14="http://schemas.microsoft.com/office/powerpoint/2010/main" val="424731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39346"/>
          </a:xfrm>
        </p:spPr>
        <p:txBody>
          <a:bodyPr/>
          <a:lstStyle/>
          <a:p>
            <a:r>
              <a:rPr lang="en-US" sz="3200" b="1" dirty="0"/>
              <a:t>BCH Grant Submission Policy</a:t>
            </a:r>
            <a:r>
              <a:rPr lang="en-US" dirty="0"/>
              <a:t>	</a:t>
            </a:r>
          </a:p>
        </p:txBody>
      </p:sp>
      <p:sp>
        <p:nvSpPr>
          <p:cNvPr id="3" name="Content Placeholder 2"/>
          <p:cNvSpPr>
            <a:spLocks noGrp="1"/>
          </p:cNvSpPr>
          <p:nvPr>
            <p:ph idx="1"/>
          </p:nvPr>
        </p:nvSpPr>
        <p:spPr>
          <a:xfrm>
            <a:off x="1468877" y="1089764"/>
            <a:ext cx="9358007" cy="5036400"/>
          </a:xfrm>
        </p:spPr>
        <p:txBody>
          <a:bodyPr/>
          <a:lstStyle/>
          <a:p>
            <a:r>
              <a:rPr lang="en-US" sz="1850" dirty="0"/>
              <a:t>The complete and final proposal, as well as any attachments or approvals required by the sponsor, by must received at OSP at least five (5) full business days prior to the sponsor’s due date.  The sponsor due date is defined as the date and time after which the sponsor will no longer accept proposals.  In cases in which BCH is a subcontractor, the sponsor’s due date will be determined by the date due to the sponsoring institution.</a:t>
            </a:r>
          </a:p>
          <a:p>
            <a:endParaRPr lang="en-US" sz="1850" b="1" u="sng" dirty="0"/>
          </a:p>
          <a:p>
            <a:r>
              <a:rPr lang="en-US" sz="1850" b="1" dirty="0"/>
              <a:t>OSP requires the following materials to perform its review:</a:t>
            </a:r>
          </a:p>
          <a:p>
            <a:pPr lvl="1"/>
            <a:r>
              <a:rPr lang="en-US" sz="1450" b="1" dirty="0"/>
              <a:t>Completed CHeRP online cover sheet (OLCS) with all approvals</a:t>
            </a:r>
          </a:p>
          <a:p>
            <a:pPr lvl="1"/>
            <a:r>
              <a:rPr lang="en-US" sz="1450" b="1" dirty="0"/>
              <a:t>COI declarations for all relevant employees</a:t>
            </a:r>
          </a:p>
          <a:p>
            <a:pPr lvl="1"/>
            <a:r>
              <a:rPr lang="en-US" sz="1450" b="1" dirty="0"/>
              <a:t>Final budget with justification</a:t>
            </a:r>
          </a:p>
          <a:p>
            <a:pPr lvl="1"/>
            <a:r>
              <a:rPr lang="en-US" sz="1450" b="1" dirty="0"/>
              <a:t>Final version of all administrative sections</a:t>
            </a:r>
          </a:p>
          <a:p>
            <a:pPr lvl="1"/>
            <a:r>
              <a:rPr lang="en-US" sz="1450" b="1" dirty="0"/>
              <a:t>Final science narrative, including aims, human subjects, and animal sections</a:t>
            </a:r>
          </a:p>
          <a:p>
            <a:pPr lvl="1"/>
            <a:r>
              <a:rPr lang="en-US" sz="1450" b="1" dirty="0"/>
              <a:t>If appropriate, letters of support and/or commitment</a:t>
            </a:r>
          </a:p>
          <a:p>
            <a:pPr lvl="1"/>
            <a:r>
              <a:rPr lang="en-US" sz="1450" b="1" dirty="0"/>
              <a:t>If appropriate, all subcontracts authorized documents</a:t>
            </a:r>
          </a:p>
          <a:p>
            <a:pPr lvl="1"/>
            <a:r>
              <a:rPr lang="en-US" sz="1450" b="1" dirty="0"/>
              <a:t>Any additional documents as may be required by the sponsor or prime institution</a:t>
            </a:r>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4</a:t>
            </a:fld>
            <a:endParaRPr lang="en-US" dirty="0"/>
          </a:p>
        </p:txBody>
      </p:sp>
    </p:spTree>
    <p:extLst>
      <p:ext uri="{BB962C8B-B14F-4D97-AF65-F5344CB8AC3E}">
        <p14:creationId xmlns:p14="http://schemas.microsoft.com/office/powerpoint/2010/main" val="39586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39346"/>
          </a:xfrm>
        </p:spPr>
        <p:txBody>
          <a:bodyPr/>
          <a:lstStyle/>
          <a:p>
            <a:r>
              <a:rPr lang="en-US" sz="3200" b="1" dirty="0"/>
              <a:t>BCH Grant Submission Policy</a:t>
            </a:r>
            <a:r>
              <a:rPr lang="en-US" dirty="0"/>
              <a:t>	</a:t>
            </a:r>
          </a:p>
        </p:txBody>
      </p:sp>
      <p:sp>
        <p:nvSpPr>
          <p:cNvPr id="3" name="Content Placeholder 2"/>
          <p:cNvSpPr>
            <a:spLocks noGrp="1"/>
          </p:cNvSpPr>
          <p:nvPr>
            <p:ph idx="1"/>
          </p:nvPr>
        </p:nvSpPr>
        <p:spPr>
          <a:xfrm>
            <a:off x="1799574" y="1089764"/>
            <a:ext cx="8642959" cy="5036400"/>
          </a:xfrm>
        </p:spPr>
        <p:txBody>
          <a:bodyPr/>
          <a:lstStyle/>
          <a:p>
            <a:pPr marL="0" indent="0">
              <a:buNone/>
            </a:pPr>
            <a:r>
              <a:rPr lang="en-US" sz="1850" dirty="0"/>
              <a:t>If an occasional extension to the five-day rule is needed, the PI or research administrator should contact their assigned Grant Officer in the Office of Sponsored Programs with a reasonable alternative date when application materials will be submitted to OSP.  The Grant Officer will consult with OSP leadership and, if needed, the Vice President for Research Administration, and will respond within 24 hours.</a:t>
            </a:r>
          </a:p>
          <a:p>
            <a:endParaRPr lang="en-US" sz="1850" b="1" u="sng" dirty="0"/>
          </a:p>
          <a:p>
            <a:pPr marL="0" indent="0" algn="ctr">
              <a:buNone/>
            </a:pPr>
            <a:r>
              <a:rPr lang="en-US" sz="2000" b="1" u="sng" dirty="0"/>
              <a:t>FY21</a:t>
            </a:r>
          </a:p>
          <a:p>
            <a:pPr marL="0" indent="0">
              <a:buNone/>
            </a:pPr>
            <a:endParaRPr lang="en-US" sz="2000" b="1" u="sng" dirty="0"/>
          </a:p>
          <a:p>
            <a:pPr marL="0" indent="0">
              <a:spcBef>
                <a:spcPts val="0"/>
              </a:spcBef>
              <a:buNone/>
            </a:pPr>
            <a:r>
              <a:rPr lang="en-US" sz="2000" b="1" dirty="0"/>
              <a:t>						</a:t>
            </a:r>
            <a:r>
              <a:rPr lang="en-US" sz="2000" b="1" u="sng" dirty="0"/>
              <a:t># of Submissions	# subawards</a:t>
            </a:r>
          </a:p>
          <a:p>
            <a:pPr marL="0" indent="0">
              <a:spcBef>
                <a:spcPts val="0"/>
              </a:spcBef>
              <a:buNone/>
            </a:pPr>
            <a:r>
              <a:rPr lang="en-US" sz="2000" b="1" dirty="0"/>
              <a:t>#1: Neurobiology		94							64</a:t>
            </a:r>
          </a:p>
          <a:p>
            <a:pPr marL="0" indent="0">
              <a:spcBef>
                <a:spcPts val="0"/>
              </a:spcBef>
              <a:buNone/>
            </a:pPr>
            <a:r>
              <a:rPr lang="en-US" sz="2000" b="1" dirty="0"/>
              <a:t>#2:	 Neurology			69							46</a:t>
            </a:r>
          </a:p>
          <a:p>
            <a:pPr marL="0" indent="0">
              <a:spcBef>
                <a:spcPts val="0"/>
              </a:spcBef>
              <a:buNone/>
            </a:pPr>
            <a:r>
              <a:rPr lang="en-US" sz="2000" b="1" dirty="0"/>
              <a:t>#3:	 Otolaryngology	</a:t>
            </a:r>
            <a:r>
              <a:rPr lang="en-US" sz="2000" b="1" u="sng" dirty="0"/>
              <a:t>18							6</a:t>
            </a:r>
          </a:p>
          <a:p>
            <a:pPr marL="0" indent="0">
              <a:spcBef>
                <a:spcPts val="0"/>
              </a:spcBef>
              <a:buNone/>
            </a:pPr>
            <a:r>
              <a:rPr lang="en-US" sz="2000" dirty="0"/>
              <a:t>						</a:t>
            </a:r>
            <a:r>
              <a:rPr lang="en-US" sz="2000" b="1" dirty="0"/>
              <a:t>181							116</a:t>
            </a:r>
          </a:p>
          <a:p>
            <a:pPr marL="0" indent="0">
              <a:spcBef>
                <a:spcPts val="0"/>
              </a:spcBef>
              <a:buNone/>
            </a:pPr>
            <a:endParaRPr lang="en-US" sz="2000" b="1" dirty="0"/>
          </a:p>
          <a:p>
            <a:pPr marL="0" indent="0">
              <a:spcBef>
                <a:spcPts val="0"/>
              </a:spcBef>
              <a:buNone/>
            </a:pPr>
            <a:r>
              <a:rPr lang="en-US" sz="2000" b="1" dirty="0"/>
              <a:t>Total: 297; 6 administrators, approximately 50 agreements per person</a:t>
            </a:r>
          </a:p>
          <a:p>
            <a:endParaRPr lang="en-US" sz="1450" b="1"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5</a:t>
            </a:fld>
            <a:endParaRPr lang="en-US" dirty="0"/>
          </a:p>
        </p:txBody>
      </p:sp>
    </p:spTree>
    <p:extLst>
      <p:ext uri="{BB962C8B-B14F-4D97-AF65-F5344CB8AC3E}">
        <p14:creationId xmlns:p14="http://schemas.microsoft.com/office/powerpoint/2010/main" val="137189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39346"/>
          </a:xfrm>
        </p:spPr>
        <p:txBody>
          <a:bodyPr/>
          <a:lstStyle/>
          <a:p>
            <a:r>
              <a:rPr lang="en-US" sz="2800" b="1" i="1" dirty="0"/>
              <a:t>NEW Neurobiology/ORL Submission Policy</a:t>
            </a:r>
            <a:r>
              <a:rPr lang="en-US" dirty="0"/>
              <a:t>	</a:t>
            </a:r>
          </a:p>
        </p:txBody>
      </p:sp>
      <p:sp>
        <p:nvSpPr>
          <p:cNvPr id="3" name="Content Placeholder 2"/>
          <p:cNvSpPr>
            <a:spLocks noGrp="1"/>
          </p:cNvSpPr>
          <p:nvPr>
            <p:ph idx="1"/>
          </p:nvPr>
        </p:nvSpPr>
        <p:spPr>
          <a:xfrm>
            <a:off x="1245140" y="1089764"/>
            <a:ext cx="9197393" cy="5036400"/>
          </a:xfrm>
        </p:spPr>
        <p:txBody>
          <a:bodyPr/>
          <a:lstStyle/>
          <a:p>
            <a:r>
              <a:rPr lang="en-US" sz="1850" dirty="0"/>
              <a:t>Investigators in Neurobiology/ORL who need to submit outside of the 5-day review period must contact the following:</a:t>
            </a:r>
          </a:p>
          <a:p>
            <a:pPr marL="0" indent="0">
              <a:buNone/>
            </a:pPr>
            <a:endParaRPr lang="en-US" sz="1800" dirty="0"/>
          </a:p>
          <a:p>
            <a:pPr lvl="1"/>
            <a:r>
              <a:rPr lang="en-US" sz="1800" dirty="0"/>
              <a:t>Neurobiology – </a:t>
            </a:r>
            <a:r>
              <a:rPr lang="en-US" sz="1800" dirty="0">
                <a:hlinkClick r:id="rId2"/>
              </a:rPr>
              <a:t>Clifford.Woolf@childrens.Harvard.edu</a:t>
            </a:r>
            <a:r>
              <a:rPr lang="en-US" sz="1800" dirty="0"/>
              <a:t> (Includes: Engle, Lipton, Poduri, Rosenberg, Rotenberg)</a:t>
            </a:r>
          </a:p>
          <a:p>
            <a:pPr lvl="1"/>
            <a:r>
              <a:rPr lang="en-US" sz="1800" dirty="0"/>
              <a:t>ORL – </a:t>
            </a:r>
            <a:r>
              <a:rPr lang="en-US" sz="1800" dirty="0">
                <a:hlinkClick r:id="rId3"/>
              </a:rPr>
              <a:t>Michael.Cunningham@childrens.Harvard.edu</a:t>
            </a:r>
            <a:endParaRPr lang="en-US" sz="1800" dirty="0"/>
          </a:p>
          <a:p>
            <a:pPr lvl="1"/>
            <a:endParaRPr lang="en-US" sz="1800" dirty="0"/>
          </a:p>
          <a:p>
            <a:pPr marL="457200" lvl="1" indent="0">
              <a:buNone/>
            </a:pPr>
            <a:r>
              <a:rPr lang="en-US" sz="1800" dirty="0"/>
              <a:t>These leaders will need to provide approval before a research administrator can engage with late submissions.  </a:t>
            </a:r>
          </a:p>
          <a:p>
            <a:pPr marL="457200" lvl="1" indent="0">
              <a:buNone/>
            </a:pPr>
            <a:endParaRPr lang="en-US" sz="1800" dirty="0"/>
          </a:p>
          <a:p>
            <a:pPr marL="457200" lvl="1" indent="0">
              <a:buNone/>
            </a:pPr>
            <a:r>
              <a:rPr lang="en-US" sz="1800" b="1" dirty="0"/>
              <a:t>We will no longer accommodate all late submissions, as we do not have staffing levels sufficient to engage in last minute proposals. </a:t>
            </a:r>
          </a:p>
          <a:p>
            <a:pPr marL="457200" lvl="1" indent="0">
              <a:buNone/>
            </a:pPr>
            <a:endParaRPr lang="en-US" sz="1800" dirty="0"/>
          </a:p>
          <a:p>
            <a:pPr marL="457200" lvl="1" indent="0">
              <a:buNone/>
            </a:pPr>
            <a:r>
              <a:rPr lang="en-US" sz="1800" dirty="0"/>
              <a:t>Other support takes a lot of time to generate and should not be requested at the last moment.  	</a:t>
            </a:r>
            <a:endParaRPr lang="en-US" sz="1800" b="1" dirty="0"/>
          </a:p>
          <a:p>
            <a:pPr marL="0" indent="0">
              <a:buNone/>
            </a:pPr>
            <a:endParaRPr lang="en-US" sz="1450" b="1"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6</a:t>
            </a:fld>
            <a:endParaRPr lang="en-US" dirty="0"/>
          </a:p>
        </p:txBody>
      </p:sp>
    </p:spTree>
    <p:extLst>
      <p:ext uri="{BB962C8B-B14F-4D97-AF65-F5344CB8AC3E}">
        <p14:creationId xmlns:p14="http://schemas.microsoft.com/office/powerpoint/2010/main" val="61237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39346"/>
          </a:xfrm>
        </p:spPr>
        <p:txBody>
          <a:bodyPr/>
          <a:lstStyle/>
          <a:p>
            <a:r>
              <a:rPr lang="en-US" sz="3200" b="1" dirty="0"/>
              <a:t>Common Pitfalls</a:t>
            </a:r>
            <a:r>
              <a:rPr lang="en-US" dirty="0"/>
              <a:t>	</a:t>
            </a:r>
          </a:p>
        </p:txBody>
      </p:sp>
      <p:sp>
        <p:nvSpPr>
          <p:cNvPr id="3" name="Content Placeholder 2"/>
          <p:cNvSpPr>
            <a:spLocks noGrp="1"/>
          </p:cNvSpPr>
          <p:nvPr>
            <p:ph idx="1"/>
          </p:nvPr>
        </p:nvSpPr>
        <p:spPr>
          <a:xfrm>
            <a:off x="1215957" y="1089764"/>
            <a:ext cx="9552561" cy="5036400"/>
          </a:xfrm>
        </p:spPr>
        <p:txBody>
          <a:bodyPr/>
          <a:lstStyle/>
          <a:p>
            <a:r>
              <a:rPr lang="en-US" sz="1850" dirty="0"/>
              <a:t>Investigators rushing submissions to try to accommodate prime institutions when asked to be a subcontractor at the last minute</a:t>
            </a:r>
          </a:p>
          <a:p>
            <a:r>
              <a:rPr lang="en-US" sz="1850" dirty="0"/>
              <a:t>Agreeing to be a consultant instead of a Co-Investigator</a:t>
            </a:r>
          </a:p>
          <a:p>
            <a:r>
              <a:rPr lang="en-US" sz="1850" dirty="0"/>
              <a:t>Agreeing to a salary billing agreement instead of a subcontract </a:t>
            </a:r>
          </a:p>
          <a:p>
            <a:r>
              <a:rPr lang="en-US" sz="1850" dirty="0"/>
              <a:t>Committing more effort than required</a:t>
            </a:r>
          </a:p>
          <a:p>
            <a:r>
              <a:rPr lang="en-US" sz="1850" dirty="0"/>
              <a:t>Committing more effort than you have available</a:t>
            </a:r>
          </a:p>
          <a:p>
            <a:r>
              <a:rPr lang="en-US" sz="1850" dirty="0"/>
              <a:t>Committing effort without compensation (cost-sharing)</a:t>
            </a:r>
          </a:p>
          <a:p>
            <a:r>
              <a:rPr lang="en-US" sz="1850" dirty="0"/>
              <a:t>Not taking salary increases into account</a:t>
            </a:r>
          </a:p>
          <a:p>
            <a:r>
              <a:rPr lang="en-US" sz="1850" dirty="0"/>
              <a:t>Cutting budget to accommodate sponsor or prime, but with a larger scope of work than can be accomplished with requested resources.</a:t>
            </a:r>
          </a:p>
          <a:p>
            <a:pPr marL="0" indent="0">
              <a:buNone/>
            </a:pPr>
            <a:endParaRPr lang="en-US" sz="1450" dirty="0"/>
          </a:p>
        </p:txBody>
      </p:sp>
      <p:sp>
        <p:nvSpPr>
          <p:cNvPr id="4" name="Slide Number Placeholder 3"/>
          <p:cNvSpPr>
            <a:spLocks noGrp="1"/>
          </p:cNvSpPr>
          <p:nvPr>
            <p:ph type="sldNum" sz="quarter" idx="11"/>
          </p:nvPr>
        </p:nvSpPr>
        <p:spPr/>
        <p:txBody>
          <a:bodyPr/>
          <a:lstStyle/>
          <a:p>
            <a:pPr>
              <a:defRPr/>
            </a:pPr>
            <a:fld id="{A9272069-B3BD-F347-AA07-E29FC41C4EFA}" type="slidenum">
              <a:rPr lang="en-US" smtClean="0"/>
              <a:pPr>
                <a:defRPr/>
              </a:pPr>
              <a:t>7</a:t>
            </a:fld>
            <a:endParaRPr lang="en-US" dirty="0"/>
          </a:p>
        </p:txBody>
      </p:sp>
    </p:spTree>
    <p:extLst>
      <p:ext uri="{BB962C8B-B14F-4D97-AF65-F5344CB8AC3E}">
        <p14:creationId xmlns:p14="http://schemas.microsoft.com/office/powerpoint/2010/main" val="346716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488" y="1136651"/>
            <a:ext cx="6172200" cy="698500"/>
          </a:xfrm>
        </p:spPr>
        <p:txBody>
          <a:bodyPr>
            <a:normAutofit fontScale="90000"/>
          </a:bodyPr>
          <a:lstStyle/>
          <a:p>
            <a:pPr algn="ctr"/>
            <a:br>
              <a:rPr lang="en-US" dirty="0"/>
            </a:br>
            <a:br>
              <a:rPr lang="en-US" dirty="0"/>
            </a:br>
            <a:r>
              <a:rPr lang="en-US" sz="900" dirty="0"/>
              <a:t>             </a:t>
            </a:r>
            <a:endParaRPr lang="en-US" dirty="0"/>
          </a:p>
        </p:txBody>
      </p:sp>
      <p:sp>
        <p:nvSpPr>
          <p:cNvPr id="6" name="TextBox 5"/>
          <p:cNvSpPr txBox="1"/>
          <p:nvPr/>
        </p:nvSpPr>
        <p:spPr>
          <a:xfrm>
            <a:off x="3228586" y="2744077"/>
            <a:ext cx="6172200" cy="404085"/>
          </a:xfrm>
          <a:prstGeom prst="rect">
            <a:avLst/>
          </a:prstGeom>
          <a:noFill/>
        </p:spPr>
        <p:txBody>
          <a:bodyPr wrap="square" rtlCol="0">
            <a:spAutoFit/>
          </a:bodyPr>
          <a:lstStyle/>
          <a:p>
            <a:pPr defTabSz="514350" fontAlgn="auto">
              <a:spcBef>
                <a:spcPts val="0"/>
              </a:spcBef>
              <a:spcAft>
                <a:spcPts val="0"/>
              </a:spcAft>
            </a:pPr>
            <a:endParaRPr lang="en-US" sz="1013" dirty="0">
              <a:solidFill>
                <a:prstClr val="black"/>
              </a:solidFill>
              <a:latin typeface="Calibri" panose="020F0502020204030204"/>
              <a:cs typeface="+mn-cs"/>
            </a:endParaRPr>
          </a:p>
          <a:p>
            <a:pPr defTabSz="514350" fontAlgn="auto">
              <a:spcBef>
                <a:spcPts val="0"/>
              </a:spcBef>
              <a:spcAft>
                <a:spcPts val="0"/>
              </a:spcAft>
            </a:pPr>
            <a:r>
              <a:rPr lang="en-US" sz="1013" dirty="0">
                <a:solidFill>
                  <a:prstClr val="black"/>
                </a:solidFill>
                <a:latin typeface="Calibri" panose="020F0502020204030204"/>
                <a:cs typeface="+mn-cs"/>
              </a:rPr>
              <a:t>       			                 </a:t>
            </a:r>
          </a:p>
        </p:txBody>
      </p:sp>
      <p:pic>
        <p:nvPicPr>
          <p:cNvPr id="8" name="Content Placeholder 7">
            <a:extLst>
              <a:ext uri="{FF2B5EF4-FFF2-40B4-BE49-F238E27FC236}">
                <a16:creationId xmlns:a16="http://schemas.microsoft.com/office/drawing/2014/main" id="{1A17BD91-2F6A-1071-4834-B208522E7110}"/>
              </a:ext>
            </a:extLst>
          </p:cNvPr>
          <p:cNvPicPr>
            <a:picLocks noGrp="1" noChangeAspect="1"/>
          </p:cNvPicPr>
          <p:nvPr>
            <p:ph idx="1"/>
          </p:nvPr>
        </p:nvPicPr>
        <p:blipFill>
          <a:blip r:embed="rId2"/>
          <a:stretch>
            <a:fillRect/>
          </a:stretch>
        </p:blipFill>
        <p:spPr>
          <a:xfrm>
            <a:off x="895546" y="584463"/>
            <a:ext cx="10096108" cy="5279010"/>
          </a:xfrm>
        </p:spPr>
      </p:pic>
    </p:spTree>
    <p:extLst>
      <p:ext uri="{BB962C8B-B14F-4D97-AF65-F5344CB8AC3E}">
        <p14:creationId xmlns:p14="http://schemas.microsoft.com/office/powerpoint/2010/main" val="125859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488" y="1684580"/>
            <a:ext cx="6172200" cy="328371"/>
          </a:xfrm>
        </p:spPr>
        <p:txBody>
          <a:bodyPr>
            <a:normAutofit fontScale="90000"/>
          </a:bodyPr>
          <a:lstStyle/>
          <a:p>
            <a:pPr algn="ctr"/>
            <a:br>
              <a:rPr lang="en-US" dirty="0"/>
            </a:br>
            <a:br>
              <a:rPr lang="en-US" dirty="0"/>
            </a:br>
            <a:r>
              <a:rPr lang="en-US" sz="900" dirty="0"/>
              <a:t>             </a:t>
            </a:r>
            <a:endParaRPr lang="en-US" dirty="0"/>
          </a:p>
        </p:txBody>
      </p:sp>
      <p:sp>
        <p:nvSpPr>
          <p:cNvPr id="6" name="TextBox 5"/>
          <p:cNvSpPr txBox="1"/>
          <p:nvPr/>
        </p:nvSpPr>
        <p:spPr>
          <a:xfrm>
            <a:off x="3228586" y="2744077"/>
            <a:ext cx="6172200" cy="404085"/>
          </a:xfrm>
          <a:prstGeom prst="rect">
            <a:avLst/>
          </a:prstGeom>
          <a:noFill/>
        </p:spPr>
        <p:txBody>
          <a:bodyPr wrap="square" rtlCol="0">
            <a:spAutoFit/>
          </a:bodyPr>
          <a:lstStyle/>
          <a:p>
            <a:pPr defTabSz="514350" fontAlgn="auto">
              <a:spcBef>
                <a:spcPts val="0"/>
              </a:spcBef>
              <a:spcAft>
                <a:spcPts val="0"/>
              </a:spcAft>
            </a:pPr>
            <a:endParaRPr lang="en-US" sz="1013" dirty="0">
              <a:solidFill>
                <a:prstClr val="black"/>
              </a:solidFill>
              <a:latin typeface="Calibri" panose="020F0502020204030204"/>
              <a:cs typeface="+mn-cs"/>
            </a:endParaRPr>
          </a:p>
          <a:p>
            <a:pPr defTabSz="514350" fontAlgn="auto">
              <a:spcBef>
                <a:spcPts val="0"/>
              </a:spcBef>
              <a:spcAft>
                <a:spcPts val="0"/>
              </a:spcAft>
            </a:pPr>
            <a:r>
              <a:rPr lang="en-US" sz="1013" dirty="0">
                <a:solidFill>
                  <a:prstClr val="black"/>
                </a:solidFill>
                <a:latin typeface="Calibri" panose="020F0502020204030204"/>
                <a:cs typeface="+mn-cs"/>
              </a:rPr>
              <a:t>       			                 </a:t>
            </a:r>
          </a:p>
        </p:txBody>
      </p:sp>
      <p:pic>
        <p:nvPicPr>
          <p:cNvPr id="8" name="Content Placeholder 7">
            <a:extLst>
              <a:ext uri="{FF2B5EF4-FFF2-40B4-BE49-F238E27FC236}">
                <a16:creationId xmlns:a16="http://schemas.microsoft.com/office/drawing/2014/main" id="{EB8CEB14-E6FD-0641-B2EB-01BC23B2C51B}"/>
              </a:ext>
            </a:extLst>
          </p:cNvPr>
          <p:cNvPicPr>
            <a:picLocks noGrp="1" noChangeAspect="1"/>
          </p:cNvPicPr>
          <p:nvPr>
            <p:ph idx="1"/>
          </p:nvPr>
        </p:nvPicPr>
        <p:blipFill>
          <a:blip r:embed="rId2"/>
          <a:stretch>
            <a:fillRect/>
          </a:stretch>
        </p:blipFill>
        <p:spPr>
          <a:xfrm>
            <a:off x="857839" y="744717"/>
            <a:ext cx="10426046" cy="5052768"/>
          </a:xfrm>
        </p:spPr>
      </p:pic>
    </p:spTree>
    <p:extLst>
      <p:ext uri="{BB962C8B-B14F-4D97-AF65-F5344CB8AC3E}">
        <p14:creationId xmlns:p14="http://schemas.microsoft.com/office/powerpoint/2010/main" val="654630200"/>
      </p:ext>
    </p:extLst>
  </p:cSld>
  <p:clrMapOvr>
    <a:masterClrMapping/>
  </p:clrMapOvr>
</p:sld>
</file>

<file path=ppt/theme/theme1.xml><?xml version="1.0" encoding="utf-8"?>
<a:theme xmlns:a="http://schemas.openxmlformats.org/drawingml/2006/main" name="BCH_20121010_Power_Point_Template_UntilEveryChild_harv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BCH_20121010_Power_Point_Template_UntilEveryChild_harvard.potx</Template>
  <TotalTime>2254</TotalTime>
  <Words>1782</Words>
  <Application>Microsoft Office PowerPoint</Application>
  <PresentationFormat>Widescreen</PresentationFormat>
  <Paragraphs>243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BCH_20121010_Power_Point_Template_UntilEveryChild_harvard</vt:lpstr>
      <vt:lpstr>Grant Submissions in Neurobiology/ Otolaryngology</vt:lpstr>
      <vt:lpstr>PowerPoint Presentation</vt:lpstr>
      <vt:lpstr>Who is Eligible to Submit a Grant @ BCH</vt:lpstr>
      <vt:lpstr>BCH Grant Submission Policy </vt:lpstr>
      <vt:lpstr>BCH Grant Submission Policy </vt:lpstr>
      <vt:lpstr>NEW Neurobiology/ORL Submission Policy </vt:lpstr>
      <vt:lpstr>Common Pitfalls </vt:lpstr>
      <vt:lpstr>               </vt:lpstr>
      <vt:lpstr>               </vt:lpstr>
      <vt:lpstr>Post Submission Procedures               </vt:lpstr>
      <vt:lpstr>OSP: Issues/Sticking Points</vt:lpstr>
      <vt:lpstr>OSP: On the Intranet</vt:lpstr>
      <vt:lpstr>OSP: On the Intranet</vt:lpstr>
      <vt:lpstr>OSP: On the Intranet</vt:lpstr>
      <vt:lpstr>Some of Our Partners </vt:lpstr>
      <vt:lpstr>What is a Sponsored Project?</vt:lpstr>
      <vt:lpstr>Gifts vs. Grants</vt:lpstr>
      <vt:lpstr>OSP’s Responsibilities:</vt:lpstr>
      <vt:lpstr>OSP: Our Contacts</vt:lpstr>
      <vt:lpstr>IRB </vt:lpstr>
      <vt:lpstr>PowerPoint Presentation</vt:lpstr>
    </vt:vector>
  </TitlesOfParts>
  <Company>Children's Hospital Boston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Bibbins</dc:creator>
  <cp:lastModifiedBy>Weinberg, Amy</cp:lastModifiedBy>
  <cp:revision>87</cp:revision>
  <cp:lastPrinted>2019-09-05T16:35:47Z</cp:lastPrinted>
  <dcterms:created xsi:type="dcterms:W3CDTF">2012-06-20T14:43:15Z</dcterms:created>
  <dcterms:modified xsi:type="dcterms:W3CDTF">2023-08-09T13:40:16Z</dcterms:modified>
</cp:coreProperties>
</file>